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2"/>
  </p:notesMasterIdLst>
  <p:sldIdLst>
    <p:sldId id="365" r:id="rId5"/>
    <p:sldId id="378" r:id="rId6"/>
    <p:sldId id="380" r:id="rId7"/>
    <p:sldId id="379"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67" r:id="rId2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80"/>
    <a:srgbClr val="7B7C7C"/>
    <a:srgbClr val="808DA5"/>
    <a:srgbClr val="F6D334"/>
    <a:srgbClr val="5A95C0"/>
    <a:srgbClr val="BDD8EE"/>
    <a:srgbClr val="B8D8AF"/>
    <a:srgbClr val="2E75B6"/>
    <a:srgbClr val="0C76C3"/>
    <a:srgbClr val="1C4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3864E-93BB-4EFD-8977-F17816846F72}" v="7" dt="2021-01-08T14:28:25.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94014" autoAdjust="0"/>
  </p:normalViewPr>
  <p:slideViewPr>
    <p:cSldViewPr snapToGrid="0" snapToObjects="1" showGuides="1">
      <p:cViewPr varScale="1">
        <p:scale>
          <a:sx n="77" d="100"/>
          <a:sy n="77" d="100"/>
        </p:scale>
        <p:origin x="864" y="67"/>
      </p:cViewPr>
      <p:guideLst>
        <p:guide orient="horz" pos="1104"/>
        <p:guide pos="744"/>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423E8-5915-FC4F-9B0A-03CC001BA04B}" type="datetimeFigureOut">
              <a:rPr lang="en-US" smtClean="0"/>
              <a:t>19-Mar-21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D83D-AB8F-9B4B-9984-F9991335EF1D}" type="slidenum">
              <a:rPr lang="en-US" smtClean="0"/>
              <a:t>‹#›</a:t>
            </a:fld>
            <a:endParaRPr lang="en-US" dirty="0"/>
          </a:p>
        </p:txBody>
      </p:sp>
    </p:spTree>
    <p:extLst>
      <p:ext uri="{BB962C8B-B14F-4D97-AF65-F5344CB8AC3E}">
        <p14:creationId xmlns:p14="http://schemas.microsoft.com/office/powerpoint/2010/main" val="7268902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nvironmental |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7E48F-D9BA-A24D-B6BC-8EC9EBFB0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3615" y="331081"/>
            <a:ext cx="2929293" cy="995577"/>
          </a:xfrm>
          <a:prstGeom prst="rect">
            <a:avLst/>
          </a:prstGeom>
        </p:spPr>
      </p:pic>
      <p:cxnSp>
        <p:nvCxnSpPr>
          <p:cNvPr id="6" name="Straight Connector 5">
            <a:extLst>
              <a:ext uri="{FF2B5EF4-FFF2-40B4-BE49-F238E27FC236}">
                <a16:creationId xmlns:a16="http://schemas.microsoft.com/office/drawing/2014/main" id="{F2AD3A21-D6DC-DE40-88B4-1F6BA7D176A4}"/>
              </a:ext>
            </a:extLst>
          </p:cNvPr>
          <p:cNvCxnSpPr>
            <a:cxnSpLocks/>
          </p:cNvCxnSpPr>
          <p:nvPr userDrawn="1"/>
        </p:nvCxnSpPr>
        <p:spPr>
          <a:xfrm>
            <a:off x="450437" y="2940051"/>
            <a:ext cx="4124532" cy="0"/>
          </a:xfrm>
          <a:prstGeom prst="line">
            <a:avLst/>
          </a:prstGeom>
          <a:ln>
            <a:solidFill>
              <a:srgbClr val="2A6AA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89F01F-CCCE-402F-9735-D7B1A83960B6}"/>
              </a:ext>
            </a:extLst>
          </p:cNvPr>
          <p:cNvPicPr>
            <a:picLocks noChangeAspect="1"/>
          </p:cNvPicPr>
          <p:nvPr userDrawn="1"/>
        </p:nvPicPr>
        <p:blipFill>
          <a:blip r:embed="rId3"/>
          <a:stretch>
            <a:fillRect/>
          </a:stretch>
        </p:blipFill>
        <p:spPr>
          <a:xfrm>
            <a:off x="0" y="3048"/>
            <a:ext cx="12192000" cy="6851904"/>
          </a:xfrm>
          <a:prstGeom prst="rect">
            <a:avLst/>
          </a:prstGeom>
        </p:spPr>
      </p:pic>
    </p:spTree>
    <p:extLst>
      <p:ext uri="{BB962C8B-B14F-4D97-AF65-F5344CB8AC3E}">
        <p14:creationId xmlns:p14="http://schemas.microsoft.com/office/powerpoint/2010/main" val="8009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vironmental Tex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3A80E-5106-4AA4-B34C-D45DFB70581B}"/>
              </a:ext>
            </a:extLst>
          </p:cNvPr>
          <p:cNvPicPr>
            <a:picLocks noChangeAspect="1"/>
          </p:cNvPicPr>
          <p:nvPr userDrawn="1"/>
        </p:nvPicPr>
        <p:blipFill>
          <a:blip r:embed="rId2"/>
          <a:stretch>
            <a:fillRect/>
          </a:stretch>
        </p:blipFill>
        <p:spPr>
          <a:xfrm>
            <a:off x="0" y="598"/>
            <a:ext cx="12192000" cy="902208"/>
          </a:xfrm>
          <a:prstGeom prst="rect">
            <a:avLst/>
          </a:prstGeom>
        </p:spPr>
      </p:pic>
      <p:sp>
        <p:nvSpPr>
          <p:cNvPr id="2" name="TextBox 1">
            <a:extLst>
              <a:ext uri="{FF2B5EF4-FFF2-40B4-BE49-F238E27FC236}">
                <a16:creationId xmlns:a16="http://schemas.microsoft.com/office/drawing/2014/main" id="{31AF1375-28CE-44E0-B678-469459417315}"/>
              </a:ext>
            </a:extLst>
          </p:cNvPr>
          <p:cNvSpPr txBox="1"/>
          <p:nvPr userDrawn="1"/>
        </p:nvSpPr>
        <p:spPr>
          <a:xfrm>
            <a:off x="10101943" y="1"/>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C2B8488B-6F53-FD4B-A773-04B2C64951FC}"/>
              </a:ext>
            </a:extLst>
          </p:cNvPr>
          <p:cNvSpPr txBox="1"/>
          <p:nvPr userDrawn="1"/>
        </p:nvSpPr>
        <p:spPr>
          <a:xfrm>
            <a:off x="769526" y="6481779"/>
            <a:ext cx="6921909" cy="205121"/>
          </a:xfrm>
          <a:prstGeom prst="rect">
            <a:avLst/>
          </a:prstGeom>
          <a:noFill/>
        </p:spPr>
        <p:txBody>
          <a:bodyPr wrap="square" rtlCol="0">
            <a:spAutoFit/>
          </a:bodyPr>
          <a:lstStyle/>
          <a:p>
            <a:pPr algn="l"/>
            <a:r>
              <a:rPr lang="en-GB"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 Harsco Corporation. All Rights Reserved. This document and the information set forth herein are the property of Harsco Corporation.</a:t>
            </a:r>
            <a:endParaRPr lang="en-US"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2AD24AD2-67CE-6941-9037-ED43D9B5C18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133528" y="6206661"/>
            <a:ext cx="2601133" cy="438203"/>
          </a:xfrm>
          <a:prstGeom prst="rect">
            <a:avLst/>
          </a:prstGeom>
        </p:spPr>
      </p:pic>
      <p:cxnSp>
        <p:nvCxnSpPr>
          <p:cNvPr id="14" name="Straight Connector 13">
            <a:extLst>
              <a:ext uri="{FF2B5EF4-FFF2-40B4-BE49-F238E27FC236}">
                <a16:creationId xmlns:a16="http://schemas.microsoft.com/office/drawing/2014/main" id="{1322B77A-FCED-4A4B-8A54-B8F115E3C298}"/>
              </a:ext>
            </a:extLst>
          </p:cNvPr>
          <p:cNvCxnSpPr>
            <a:cxnSpLocks/>
          </p:cNvCxnSpPr>
          <p:nvPr userDrawn="1"/>
        </p:nvCxnSpPr>
        <p:spPr>
          <a:xfrm>
            <a:off x="874713" y="6464803"/>
            <a:ext cx="80214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B1E5E6AE-7B62-034D-AF50-BAA694CC9BE0}"/>
              </a:ext>
            </a:extLst>
          </p:cNvPr>
          <p:cNvSpPr>
            <a:spLocks noGrp="1"/>
          </p:cNvSpPr>
          <p:nvPr>
            <p:ph type="title" hasCustomPrompt="1"/>
          </p:nvPr>
        </p:nvSpPr>
        <p:spPr>
          <a:xfrm>
            <a:off x="838200" y="257725"/>
            <a:ext cx="9340515" cy="632612"/>
          </a:xfrm>
        </p:spPr>
        <p:txBody>
          <a:bodyPr lIns="0" anchor="t" anchorCtr="0">
            <a:noAutofit/>
          </a:bodyPr>
          <a:lstStyle>
            <a:lvl1pPr>
              <a:defRPr sz="3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7" name="Text Placeholder 11">
            <a:extLst>
              <a:ext uri="{FF2B5EF4-FFF2-40B4-BE49-F238E27FC236}">
                <a16:creationId xmlns:a16="http://schemas.microsoft.com/office/drawing/2014/main" id="{918CCB2D-8D78-FF4C-A805-E362D3C28FCB}"/>
              </a:ext>
            </a:extLst>
          </p:cNvPr>
          <p:cNvSpPr>
            <a:spLocks noGrp="1"/>
          </p:cNvSpPr>
          <p:nvPr>
            <p:ph type="body" sz="quarter" idx="10" hasCustomPrompt="1"/>
          </p:nvPr>
        </p:nvSpPr>
        <p:spPr>
          <a:xfrm>
            <a:off x="875958" y="1603068"/>
            <a:ext cx="10834260" cy="4374945"/>
          </a:xfrm>
          <a:prstGeom prst="rect">
            <a:avLst/>
          </a:prstGeom>
        </p:spPr>
        <p:txBody>
          <a:bodyPr/>
          <a:lstStyle>
            <a:lvl1pPr>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buClr>
                <a:srgbClr val="0070C0"/>
              </a:buClr>
              <a:buSzPct val="115000"/>
              <a:buFont typeface="Arial" panose="020B0604020202020204" pitchFamily="34" charset="0"/>
              <a:buChar char="•"/>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buClr>
                <a:schemeClr val="bg1">
                  <a:lumMod val="50000"/>
                </a:schemeClr>
              </a:buClr>
              <a:buSzPct val="115000"/>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buSzPct val="115000"/>
              <a:defRPr sz="2133" b="0" i="0">
                <a:latin typeface="Open Sans" panose="020B0606030504020204" pitchFamily="34" charset="0"/>
                <a:ea typeface="Open Sans" panose="020B0606030504020204" pitchFamily="34" charset="0"/>
                <a:cs typeface="Open Sans" panose="020B0606030504020204" pitchFamily="34" charset="0"/>
              </a:defRPr>
            </a:lvl4pPr>
            <a:lvl5pPr>
              <a:buSzPct val="115000"/>
              <a:defRPr sz="2133"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3" name="TextBox 2">
            <a:extLst>
              <a:ext uri="{FF2B5EF4-FFF2-40B4-BE49-F238E27FC236}">
                <a16:creationId xmlns:a16="http://schemas.microsoft.com/office/drawing/2014/main" id="{D7E184F2-649F-2C4A-BC61-5CE44D548052}"/>
              </a:ext>
            </a:extLst>
          </p:cNvPr>
          <p:cNvSpPr txBox="1"/>
          <p:nvPr userDrawn="1"/>
        </p:nvSpPr>
        <p:spPr>
          <a:xfrm>
            <a:off x="795528" y="6217920"/>
            <a:ext cx="7891272" cy="230832"/>
          </a:xfrm>
          <a:prstGeom prst="rect">
            <a:avLst/>
          </a:prstGeom>
          <a:noFill/>
        </p:spPr>
        <p:txBody>
          <a:bodyPr wrap="square" rtlCol="0">
            <a:spAutoFit/>
          </a:bodyPr>
          <a:lstStyle/>
          <a:p>
            <a:r>
              <a:rPr lang="en-US" sz="900" spc="500" dirty="0">
                <a:solidFill>
                  <a:srgbClr val="7B7C7C"/>
                </a:solidFill>
                <a:latin typeface="Open Sans" panose="020B0606030504020204" pitchFamily="34" charset="0"/>
                <a:ea typeface="Open Sans" panose="020B0606030504020204" pitchFamily="34" charset="0"/>
                <a:cs typeface="Open Sans" panose="020B0606030504020204" pitchFamily="34" charset="0"/>
              </a:rPr>
              <a:t>MAKING A WORLD OF DIFFERENCE</a:t>
            </a:r>
            <a:r>
              <a:rPr lang="en-US" sz="900" spc="500" baseline="30000" dirty="0">
                <a:solidFill>
                  <a:srgbClr val="7B7C7C"/>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052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arsco Environmental B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26138-0613-4865-8914-D1911CA6452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3EEF2F4E-56A9-46DE-B52F-7E73B7202D4A}"/>
              </a:ext>
            </a:extLst>
          </p:cNvPr>
          <p:cNvSpPr txBox="1"/>
          <p:nvPr userDrawn="1"/>
        </p:nvSpPr>
        <p:spPr>
          <a:xfrm>
            <a:off x="2642910" y="6194693"/>
            <a:ext cx="7162351" cy="317908"/>
          </a:xfrm>
          <a:prstGeom prst="rect">
            <a:avLst/>
          </a:prstGeom>
          <a:noFill/>
        </p:spPr>
        <p:txBody>
          <a:bodyPr wrap="square" rtlCol="0">
            <a:spAutoFit/>
          </a:bodyPr>
          <a:lstStyle/>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 2021 Harsco Corporation. This document and its contents remains the property of Harsco Corporation.</a:t>
            </a:r>
          </a:p>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Any disclosure or copying of this document and its contents without the prior written approval of Harsco Corporation is prohibited. All Rights Reserved.</a:t>
            </a:r>
            <a:endParaRPr lang="en-US" sz="73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009EA5F-60E3-8641-B3A8-2535BB31B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709" y="2783856"/>
            <a:ext cx="3612153" cy="1063748"/>
          </a:xfrm>
          <a:prstGeom prst="rect">
            <a:avLst/>
          </a:prstGeom>
        </p:spPr>
      </p:pic>
    </p:spTree>
    <p:extLst>
      <p:ext uri="{BB962C8B-B14F-4D97-AF65-F5344CB8AC3E}">
        <p14:creationId xmlns:p14="http://schemas.microsoft.com/office/powerpoint/2010/main" val="20156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Heading</a:t>
            </a:r>
          </a:p>
          <a:p>
            <a:pPr lvl="1"/>
            <a:r>
              <a:rPr lang="en-US" dirty="0"/>
              <a:t>Bullet point 1</a:t>
            </a:r>
          </a:p>
          <a:p>
            <a:pPr lvl="2"/>
            <a:r>
              <a:rPr lang="en-US" dirty="0"/>
              <a:t>Bullet point 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71011-92C3-B44C-B0B6-5321A3AC8F00}" type="datetimeFigureOut">
              <a:rPr lang="en-US" smtClean="0"/>
              <a:t>19-Mar-21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9E7D7-59DD-B740-8D47-6C7270F62E91}" type="slidenum">
              <a:rPr lang="en-US" smtClean="0"/>
              <a:t>‹#›</a:t>
            </a:fld>
            <a:endParaRPr lang="en-US" dirty="0"/>
          </a:p>
        </p:txBody>
      </p:sp>
    </p:spTree>
    <p:extLst>
      <p:ext uri="{BB962C8B-B14F-4D97-AF65-F5344CB8AC3E}">
        <p14:creationId xmlns:p14="http://schemas.microsoft.com/office/powerpoint/2010/main" val="379888436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67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57188" indent="-357188" algn="l" defTabSz="914400" rtl="0" eaLnBrk="1" latinLnBrk="0" hangingPunct="1">
        <a:lnSpc>
          <a:spcPct val="90000"/>
        </a:lnSpc>
        <a:spcBef>
          <a:spcPts val="1000"/>
        </a:spcBef>
        <a:buClr>
          <a:srgbClr val="0C76C3"/>
        </a:buClr>
        <a:buFontTx/>
        <a:buBlip>
          <a:blip r:embed="rId5"/>
        </a:buBlip>
        <a:tabLst/>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C76C3"/>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38213" indent="-223838" algn="l" defTabSz="914400" rtl="0" eaLnBrk="1" latinLnBrk="0" hangingPunct="1">
        <a:lnSpc>
          <a:spcPct val="90000"/>
        </a:lnSpc>
        <a:spcBef>
          <a:spcPts val="500"/>
        </a:spcBef>
        <a:buClr>
          <a:schemeClr val="bg1">
            <a:lumMod val="50000"/>
          </a:schemeClr>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16627-C1D6-754F-88AE-3678C785D778}"/>
              </a:ext>
            </a:extLst>
          </p:cNvPr>
          <p:cNvSpPr txBox="1"/>
          <p:nvPr/>
        </p:nvSpPr>
        <p:spPr>
          <a:xfrm>
            <a:off x="443072" y="1982738"/>
            <a:ext cx="4563291" cy="879036"/>
          </a:xfrm>
          <a:prstGeom prst="rect">
            <a:avLst/>
          </a:prstGeom>
          <a:noFill/>
        </p:spPr>
        <p:txBody>
          <a:bodyPr wrap="square" lIns="0" tIns="0" rIns="0" bIns="0" rtlCol="0">
            <a:noAutofit/>
          </a:bodyPr>
          <a:lstStyle/>
          <a:p>
            <a:r>
              <a:rPr lang="en-US"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Cardinal Rules 2021</a:t>
            </a:r>
          </a:p>
          <a:p>
            <a:r>
              <a:rPr lang="en-US" sz="2667" b="1" dirty="0">
                <a:latin typeface="Open Sans" panose="020B0606030504020204" pitchFamily="34" charset="0"/>
                <a:ea typeface="Open Sans" panose="020B0606030504020204" pitchFamily="34" charset="0"/>
                <a:cs typeface="Open Sans" panose="020B0606030504020204" pitchFamily="34" charset="0"/>
              </a:rPr>
              <a:t>Presenter’s Name</a:t>
            </a:r>
          </a:p>
        </p:txBody>
      </p:sp>
      <p:sp>
        <p:nvSpPr>
          <p:cNvPr id="4" name="TextBox 3">
            <a:extLst>
              <a:ext uri="{FF2B5EF4-FFF2-40B4-BE49-F238E27FC236}">
                <a16:creationId xmlns:a16="http://schemas.microsoft.com/office/drawing/2014/main" id="{7D08C4F7-8475-974C-A036-A97B7B133705}"/>
              </a:ext>
            </a:extLst>
          </p:cNvPr>
          <p:cNvSpPr txBox="1"/>
          <p:nvPr/>
        </p:nvSpPr>
        <p:spPr>
          <a:xfrm>
            <a:off x="443073" y="3108660"/>
            <a:ext cx="4324124" cy="2184649"/>
          </a:xfrm>
          <a:prstGeom prst="rect">
            <a:avLst/>
          </a:prstGeom>
          <a:noFill/>
        </p:spPr>
        <p:txBody>
          <a:bodyPr wrap="square" lIns="0" tIns="0" rIns="0" bIns="0" rtlCol="0">
            <a:noAutofit/>
          </a:bodyPr>
          <a:lstStyle>
            <a:defPPr>
              <a:defRPr lang="en-US"/>
            </a:defPPr>
            <a:lvl1pPr>
              <a:defRPr sz="14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400" b="1" dirty="0"/>
              <a:t>Meeting Title</a:t>
            </a:r>
            <a:br>
              <a:rPr lang="en-US" sz="2400" dirty="0"/>
            </a:br>
            <a:r>
              <a:rPr lang="en-US" sz="2400" dirty="0"/>
              <a:t>Date</a:t>
            </a:r>
            <a:br>
              <a:rPr lang="en-US" sz="2400" dirty="0"/>
            </a:br>
            <a:r>
              <a:rPr lang="en-US" sz="2400" dirty="0"/>
              <a:t>Location</a:t>
            </a:r>
          </a:p>
        </p:txBody>
      </p:sp>
    </p:spTree>
    <p:extLst>
      <p:ext uri="{BB962C8B-B14F-4D97-AF65-F5344CB8AC3E}">
        <p14:creationId xmlns:p14="http://schemas.microsoft.com/office/powerpoint/2010/main" val="23547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0416AA-A2EA-4F19-AFAE-6324EF8191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2" y="881544"/>
            <a:ext cx="12197651" cy="5000509"/>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1" y="871605"/>
            <a:ext cx="12191997" cy="5000509"/>
          </a:xfrm>
          <a:prstGeom prst="rect">
            <a:avLst/>
          </a:prstGeom>
          <a:gradFill flip="none" rotWithShape="1">
            <a:gsLst>
              <a:gs pos="18000">
                <a:schemeClr val="tx1">
                  <a:alpha val="20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707197" y="2985560"/>
            <a:ext cx="4963601"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ألتزم دائماً بإرتداء مهمات الوقاية الشخصية المحددة للعمل الذى أقوم به</a:t>
            </a:r>
            <a:r>
              <a:rPr lang="en-US" sz="2000" kern="0" dirty="0">
                <a:solidFill>
                  <a:schemeClr val="bg1"/>
                </a:solidFill>
              </a:rPr>
              <a:t>.</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730595" y="3748321"/>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C0D6B4EC-AF82-4D20-84D3-FB096C39C5A9}"/>
              </a:ext>
            </a:extLst>
          </p:cNvPr>
          <p:cNvSpPr txBox="1">
            <a:spLocks/>
          </p:cNvSpPr>
          <p:nvPr/>
        </p:nvSpPr>
        <p:spPr>
          <a:xfrm>
            <a:off x="3508111" y="3936564"/>
            <a:ext cx="6162687" cy="1661993"/>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أنت مسئول عن إرتداء والمحافظة على مهمات الوقاية الشخصية المحددة للعمل الذى تقوم به</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إن كانت مهمات الوقاية الشخصية الخاصة بالعمل غير متاحة فلك كامل الحق فى رفض العمل.</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إذا كانت مهمات الوقاية الشخصية الخاصة بك تالفة سلمها وأطلب تبديلها.</a:t>
            </a:r>
            <a:endParaRPr lang="en-US" kern="0" dirty="0">
              <a:solidFill>
                <a:schemeClr val="bg1"/>
              </a:solidFill>
            </a:endParaRPr>
          </a:p>
        </p:txBody>
      </p:sp>
      <p:sp>
        <p:nvSpPr>
          <p:cNvPr id="17" name="Retângulo: Cantos Arredondados 7">
            <a:extLst>
              <a:ext uri="{FF2B5EF4-FFF2-40B4-BE49-F238E27FC236}">
                <a16:creationId xmlns:a16="http://schemas.microsoft.com/office/drawing/2014/main" id="{D213CE74-035C-452F-AC10-7A56EC6100B7}"/>
              </a:ext>
            </a:extLst>
          </p:cNvPr>
          <p:cNvSpPr/>
          <p:nvPr/>
        </p:nvSpPr>
        <p:spPr>
          <a:xfrm>
            <a:off x="9992176"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ctangle 17">
            <a:extLst>
              <a:ext uri="{FF2B5EF4-FFF2-40B4-BE49-F238E27FC236}">
                <a16:creationId xmlns:a16="http://schemas.microsoft.com/office/drawing/2014/main" id="{3F314AAE-FF2B-4EDF-AA9F-5A5AB9ED9485}"/>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1665DFF7-2D9E-4A38-A002-716A0269EEF0}"/>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6</a:t>
            </a:r>
            <a:endParaRPr lang="pt-BR" sz="4800" kern="0" dirty="0">
              <a:solidFill>
                <a:schemeClr val="bg1"/>
              </a:solidFill>
            </a:endParaRPr>
          </a:p>
        </p:txBody>
      </p:sp>
      <p:sp>
        <p:nvSpPr>
          <p:cNvPr id="20" name="Text Placeholder 1">
            <a:extLst>
              <a:ext uri="{FF2B5EF4-FFF2-40B4-BE49-F238E27FC236}">
                <a16:creationId xmlns:a16="http://schemas.microsoft.com/office/drawing/2014/main" id="{B86BAB13-C64B-41A1-9ED9-37AE9F740303}"/>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مهمات الوقاية الشخصية</a:t>
            </a:r>
            <a:r>
              <a:rPr lang="en-US" sz="2800" b="1" dirty="0">
                <a:solidFill>
                  <a:schemeClr val="bg1"/>
                </a:solidFill>
              </a:rPr>
              <a:t>	</a:t>
            </a:r>
            <a:endParaRPr lang="pt-BR" sz="2800" dirty="0">
              <a:solidFill>
                <a:schemeClr val="bg1"/>
              </a:solidFill>
            </a:endParaRPr>
          </a:p>
        </p:txBody>
      </p:sp>
      <p:cxnSp>
        <p:nvCxnSpPr>
          <p:cNvPr id="21" name="Straight Connector 20">
            <a:extLst>
              <a:ext uri="{FF2B5EF4-FFF2-40B4-BE49-F238E27FC236}">
                <a16:creationId xmlns:a16="http://schemas.microsoft.com/office/drawing/2014/main" id="{3FCB0BD3-AC7F-4938-AD1B-339394658208}"/>
              </a:ext>
            </a:extLst>
          </p:cNvPr>
          <p:cNvCxnSpPr>
            <a:cxnSpLocks/>
          </p:cNvCxnSpPr>
          <p:nvPr/>
        </p:nvCxnSpPr>
        <p:spPr>
          <a:xfrm>
            <a:off x="9993437" y="1631167"/>
            <a:ext cx="5734" cy="10916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2">
            <a:extLst>
              <a:ext uri="{FF2B5EF4-FFF2-40B4-BE49-F238E27FC236}">
                <a16:creationId xmlns:a16="http://schemas.microsoft.com/office/drawing/2014/main" id="{4B585312-4918-4080-900C-F90560145A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7802" y="1745377"/>
            <a:ext cx="817498" cy="817498"/>
          </a:xfrm>
          <a:prstGeom prst="rect">
            <a:avLst/>
          </a:prstGeom>
        </p:spPr>
      </p:pic>
      <p:sp>
        <p:nvSpPr>
          <p:cNvPr id="22" name="Title 1">
            <a:extLst>
              <a:ext uri="{FF2B5EF4-FFF2-40B4-BE49-F238E27FC236}">
                <a16:creationId xmlns:a16="http://schemas.microsoft.com/office/drawing/2014/main" id="{168F3CF2-29D0-46B9-95DA-238070ABDBC4}"/>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12244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6F7934-BF00-4C95-8854-DB64459994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3255" y="890338"/>
            <a:ext cx="6329791" cy="4984372"/>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0" y="873077"/>
            <a:ext cx="12191999" cy="5000509"/>
          </a:xfrm>
          <a:prstGeom prst="rect">
            <a:avLst/>
          </a:prstGeom>
          <a:gradFill flip="none" rotWithShape="1">
            <a:gsLst>
              <a:gs pos="0">
                <a:schemeClr val="tx1">
                  <a:alpha val="0"/>
                </a:schemeClr>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597400" y="2985560"/>
            <a:ext cx="5232437"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ar-EG" sz="2000" kern="0" dirty="0">
                <a:solidFill>
                  <a:schemeClr val="bg1"/>
                </a:solidFill>
              </a:rPr>
              <a:t>سوف اقوم دائماً بلإبلاغ عن الحوادث التى أشاهد وقوعها فى الحال وسوف اساعد مساعدة كاملة فى أية أسئلة مترتبة على ذلك.</a:t>
            </a:r>
            <a:endParaRPr lang="en-US"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597400" y="3688471"/>
            <a:ext cx="5249360"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5BC34D11-C08B-4102-BC86-D871F551A43E}"/>
              </a:ext>
            </a:extLst>
          </p:cNvPr>
          <p:cNvSpPr txBox="1">
            <a:spLocks/>
          </p:cNvSpPr>
          <p:nvPr/>
        </p:nvSpPr>
        <p:spPr>
          <a:xfrm>
            <a:off x="3169306" y="3833165"/>
            <a:ext cx="6634795" cy="1661993"/>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جميع حوادث الإصابات أو التلفيات أو الحوادث الوشيكة يجب الإبلاغ عنها فى الحال للإدارة الخاصة بموقع هارسكو الذى تعمل به</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يجب إجراء تحقيق فى جميع أنواع الحوادث للتأكد من أن ضمانات عدم وقوع الحادث مرة أخرى قد تم التعرف عليها وتطبيقها وللتأكد أيضاً من ان المعلومات الخاصة بالحادث قد تم مشاركتها مع جميع الأفراد فى الموقع.</a:t>
            </a:r>
            <a:endParaRPr lang="en-US" kern="0" dirty="0">
              <a:solidFill>
                <a:schemeClr val="bg1"/>
              </a:solidFill>
            </a:endParaRPr>
          </a:p>
        </p:txBody>
      </p:sp>
      <p:sp>
        <p:nvSpPr>
          <p:cNvPr id="17" name="Retângulo: Cantos Arredondados 7">
            <a:extLst>
              <a:ext uri="{FF2B5EF4-FFF2-40B4-BE49-F238E27FC236}">
                <a16:creationId xmlns:a16="http://schemas.microsoft.com/office/drawing/2014/main" id="{07EFEE6C-CCEF-40B8-B37B-E64960FD3AD1}"/>
              </a:ext>
            </a:extLst>
          </p:cNvPr>
          <p:cNvSpPr/>
          <p:nvPr/>
        </p:nvSpPr>
        <p:spPr>
          <a:xfrm>
            <a:off x="9992176" y="1621964"/>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ctangle 17">
            <a:extLst>
              <a:ext uri="{FF2B5EF4-FFF2-40B4-BE49-F238E27FC236}">
                <a16:creationId xmlns:a16="http://schemas.microsoft.com/office/drawing/2014/main" id="{8E3387E1-B736-4EF5-A2AE-637BCCEC27E5}"/>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8420B99E-1569-4CB5-9C42-973E7917B9F0}"/>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7</a:t>
            </a:r>
            <a:endParaRPr lang="pt-BR" sz="4800" kern="0" dirty="0">
              <a:solidFill>
                <a:schemeClr val="bg1"/>
              </a:solidFill>
            </a:endParaRPr>
          </a:p>
        </p:txBody>
      </p:sp>
      <p:sp>
        <p:nvSpPr>
          <p:cNvPr id="20" name="Text Placeholder 1">
            <a:extLst>
              <a:ext uri="{FF2B5EF4-FFF2-40B4-BE49-F238E27FC236}">
                <a16:creationId xmlns:a16="http://schemas.microsoft.com/office/drawing/2014/main" id="{8C1E8FFD-F9DE-4966-8A8F-8C5DA5FEE99B}"/>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الإبلاغ عن الحوادث</a:t>
            </a:r>
            <a:r>
              <a:rPr lang="en-US" sz="2800" b="1" dirty="0">
                <a:solidFill>
                  <a:schemeClr val="bg1"/>
                </a:solidFill>
              </a:rPr>
              <a:t>	</a:t>
            </a:r>
            <a:endParaRPr lang="pt-BR" sz="2800" dirty="0">
              <a:solidFill>
                <a:schemeClr val="bg1"/>
              </a:solidFill>
            </a:endParaRPr>
          </a:p>
        </p:txBody>
      </p:sp>
      <p:pic>
        <p:nvPicPr>
          <p:cNvPr id="15" name="Gráfico 1">
            <a:extLst>
              <a:ext uri="{FF2B5EF4-FFF2-40B4-BE49-F238E27FC236}">
                <a16:creationId xmlns:a16="http://schemas.microsoft.com/office/drawing/2014/main" id="{2F0B9313-6037-4D3D-8A00-21FC6838C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015088" y="1774027"/>
            <a:ext cx="817498" cy="817498"/>
          </a:xfrm>
          <a:prstGeom prst="rect">
            <a:avLst/>
          </a:prstGeom>
        </p:spPr>
      </p:pic>
      <p:cxnSp>
        <p:nvCxnSpPr>
          <p:cNvPr id="21" name="Straight Connector 20">
            <a:extLst>
              <a:ext uri="{FF2B5EF4-FFF2-40B4-BE49-F238E27FC236}">
                <a16:creationId xmlns:a16="http://schemas.microsoft.com/office/drawing/2014/main" id="{A40BA4E1-D85F-4FD3-B198-EEE7D5033CE3}"/>
              </a:ext>
            </a:extLst>
          </p:cNvPr>
          <p:cNvCxnSpPr>
            <a:cxnSpLocks/>
          </p:cNvCxnSpPr>
          <p:nvPr/>
        </p:nvCxnSpPr>
        <p:spPr>
          <a:xfrm>
            <a:off x="10069100" y="1665773"/>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D33C267C-71C9-44A5-A7C6-40E5BBB8EFEB}"/>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7766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E93EF47F-98B7-4E62-9B2B-1FE33812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40" y="900276"/>
            <a:ext cx="7096359" cy="499915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3727170" y="901421"/>
            <a:ext cx="8467724" cy="5000509"/>
          </a:xfrm>
          <a:prstGeom prst="rect">
            <a:avLst/>
          </a:prstGeom>
          <a:gradFill flip="none" rotWithShape="1">
            <a:gsLst>
              <a:gs pos="0">
                <a:schemeClr val="tx1">
                  <a:alpha val="0"/>
                </a:schemeClr>
              </a:gs>
              <a:gs pos="3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572000" y="3720503"/>
            <a:ext cx="5300170"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89F104C3-0531-4AAB-B3B8-D1AD8197940D}"/>
              </a:ext>
            </a:extLst>
          </p:cNvPr>
          <p:cNvSpPr txBox="1">
            <a:spLocks/>
          </p:cNvSpPr>
          <p:nvPr/>
        </p:nvSpPr>
        <p:spPr>
          <a:xfrm>
            <a:off x="4452730" y="2985560"/>
            <a:ext cx="5410971"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اتأكد دائماً من المحافظة على ثلاث نقاط تلامس اثناء الصعود او النزول على المعدات أو السلالم أوالدرج أومنصات العمل.</a:t>
            </a:r>
            <a:endParaRPr lang="en-US" sz="2000" kern="0" dirty="0">
              <a:solidFill>
                <a:schemeClr val="bg1"/>
              </a:solidFill>
            </a:endParaRPr>
          </a:p>
        </p:txBody>
      </p:sp>
      <p:sp>
        <p:nvSpPr>
          <p:cNvPr id="17" name="Text Placeholder 1">
            <a:extLst>
              <a:ext uri="{FF2B5EF4-FFF2-40B4-BE49-F238E27FC236}">
                <a16:creationId xmlns:a16="http://schemas.microsoft.com/office/drawing/2014/main" id="{953015A4-75CA-417A-9930-F570E01EF40B}"/>
              </a:ext>
            </a:extLst>
          </p:cNvPr>
          <p:cNvSpPr txBox="1">
            <a:spLocks/>
          </p:cNvSpPr>
          <p:nvPr/>
        </p:nvSpPr>
        <p:spPr>
          <a:xfrm>
            <a:off x="4078105" y="3832411"/>
            <a:ext cx="5888135" cy="1384995"/>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285750" indent="-285750" algn="r" rtl="1">
              <a:buFont typeface="Arial" panose="020B0604020202020204" pitchFamily="34" charset="0"/>
              <a:buChar char="•"/>
              <a:defRPr/>
            </a:pPr>
            <a:r>
              <a:rPr lang="ar-EG" kern="0" dirty="0">
                <a:solidFill>
                  <a:schemeClr val="bg1"/>
                </a:solidFill>
              </a:rPr>
              <a:t>يجب على جميع الموظفين الحفاظ على ثلاث نقاط تلامس عند الصعود او النزول من المعدات.</a:t>
            </a:r>
            <a:endParaRPr lang="en-US" kern="0" dirty="0">
              <a:solidFill>
                <a:schemeClr val="bg1"/>
              </a:solidFill>
            </a:endParaRPr>
          </a:p>
          <a:p>
            <a:pPr marL="285750" indent="-285750" algn="r" rtl="1">
              <a:buFont typeface="Arial" panose="020B0604020202020204" pitchFamily="34" charset="0"/>
              <a:buChar char="•"/>
              <a:defRPr/>
            </a:pPr>
            <a:r>
              <a:rPr lang="ar-EG" kern="0" dirty="0">
                <a:solidFill>
                  <a:schemeClr val="bg1"/>
                </a:solidFill>
              </a:rPr>
              <a:t>يجب عليك إبلاغ مديرك المباشر عن أى تلف فى الدرج او الدرابزين أو السلالم والتأكد من إصلاحها بالشكل المناسب. </a:t>
            </a:r>
            <a:endParaRPr lang="en-US" kern="0" dirty="0">
              <a:solidFill>
                <a:schemeClr val="bg1"/>
              </a:solidFill>
            </a:endParaRPr>
          </a:p>
        </p:txBody>
      </p:sp>
      <p:sp>
        <p:nvSpPr>
          <p:cNvPr id="15" name="Retângulo: Cantos Arredondados 7">
            <a:extLst>
              <a:ext uri="{FF2B5EF4-FFF2-40B4-BE49-F238E27FC236}">
                <a16:creationId xmlns:a16="http://schemas.microsoft.com/office/drawing/2014/main" id="{96AAAF47-01F9-4E59-A7F8-B0B9CEE837C4}"/>
              </a:ext>
            </a:extLst>
          </p:cNvPr>
          <p:cNvSpPr/>
          <p:nvPr/>
        </p:nvSpPr>
        <p:spPr>
          <a:xfrm>
            <a:off x="9992176" y="1621964"/>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ctangle 17">
            <a:extLst>
              <a:ext uri="{FF2B5EF4-FFF2-40B4-BE49-F238E27FC236}">
                <a16:creationId xmlns:a16="http://schemas.microsoft.com/office/drawing/2014/main" id="{B925870F-475A-468B-BDD8-089BA8897F58}"/>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20E7BAA3-15C3-4531-9733-4FF79CB482B2}"/>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kern="0" dirty="0">
                <a:solidFill>
                  <a:schemeClr val="bg1"/>
                </a:solidFill>
              </a:rPr>
              <a:t>8</a:t>
            </a:r>
            <a:endParaRPr lang="pt-BR" sz="4800" kern="0" dirty="0">
              <a:solidFill>
                <a:schemeClr val="bg1"/>
              </a:solidFill>
            </a:endParaRPr>
          </a:p>
        </p:txBody>
      </p:sp>
      <p:sp>
        <p:nvSpPr>
          <p:cNvPr id="20" name="Text Placeholder 1">
            <a:extLst>
              <a:ext uri="{FF2B5EF4-FFF2-40B4-BE49-F238E27FC236}">
                <a16:creationId xmlns:a16="http://schemas.microsoft.com/office/drawing/2014/main" id="{4C58CCFE-DB42-4854-9EF2-EB0F6B6C2166}"/>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ثلاث نقاط تلامس</a:t>
            </a:r>
            <a:r>
              <a:rPr lang="en-US" sz="2800" b="1" dirty="0">
                <a:solidFill>
                  <a:schemeClr val="bg1"/>
                </a:solidFill>
              </a:rPr>
              <a:t>	</a:t>
            </a:r>
            <a:endParaRPr lang="pt-BR" sz="2800" dirty="0">
              <a:solidFill>
                <a:schemeClr val="bg1"/>
              </a:solidFill>
            </a:endParaRPr>
          </a:p>
        </p:txBody>
      </p:sp>
      <p:cxnSp>
        <p:nvCxnSpPr>
          <p:cNvPr id="21" name="Straight Connector 20">
            <a:extLst>
              <a:ext uri="{FF2B5EF4-FFF2-40B4-BE49-F238E27FC236}">
                <a16:creationId xmlns:a16="http://schemas.microsoft.com/office/drawing/2014/main" id="{E39C9C2E-1940-415B-AC5A-C674B5133695}"/>
              </a:ext>
            </a:extLst>
          </p:cNvPr>
          <p:cNvCxnSpPr>
            <a:cxnSpLocks/>
          </p:cNvCxnSpPr>
          <p:nvPr/>
        </p:nvCxnSpPr>
        <p:spPr>
          <a:xfrm>
            <a:off x="10069100" y="1665773"/>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
            <a:extLst>
              <a:ext uri="{FF2B5EF4-FFF2-40B4-BE49-F238E27FC236}">
                <a16:creationId xmlns:a16="http://schemas.microsoft.com/office/drawing/2014/main" id="{AF75AA10-41C7-4B63-9316-AE76C3F2C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96331" y="1769005"/>
            <a:ext cx="817498" cy="817498"/>
          </a:xfrm>
          <a:prstGeom prst="rect">
            <a:avLst/>
          </a:prstGeom>
        </p:spPr>
      </p:pic>
      <p:sp>
        <p:nvSpPr>
          <p:cNvPr id="22" name="Title 1">
            <a:extLst>
              <a:ext uri="{FF2B5EF4-FFF2-40B4-BE49-F238E27FC236}">
                <a16:creationId xmlns:a16="http://schemas.microsoft.com/office/drawing/2014/main" id="{D9989D81-4D35-421B-BAD8-4EC307429883}"/>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3491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F37134-5F0F-479E-A7BA-8DF07D5F5F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287" y="904705"/>
            <a:ext cx="7489059" cy="499270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22055" y="908868"/>
            <a:ext cx="12176077" cy="4988544"/>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462670" y="2964432"/>
            <a:ext cx="5341431" cy="923330"/>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التزم دائماً بإستخدام معدات الحماية من السقوط المناسبة للعمل على المرتفعات وسوف اقوم بفحصها للتأكد من سلامتها قبا بدأ العمل.</a:t>
            </a:r>
            <a:endParaRPr lang="en-US"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353339" y="3918517"/>
            <a:ext cx="5450762"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5720D658-677E-4745-864A-714CFB5272F2}"/>
              </a:ext>
            </a:extLst>
          </p:cNvPr>
          <p:cNvSpPr txBox="1">
            <a:spLocks/>
          </p:cNvSpPr>
          <p:nvPr/>
        </p:nvSpPr>
        <p:spPr>
          <a:xfrm>
            <a:off x="2315041" y="3987530"/>
            <a:ext cx="7489060" cy="1661993"/>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سأتبع دائمًا التسلسل الهرمي لعملية الضوابط (الإزالة والاستبدال والضوابط الهندسية ومعدات الحماية الشخصية) للتأكد من أن لدي المعدات المناسبة للعمل. </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يعد التدريب على المرتفعات ضروريًا لفهم جميع متطلبات الحماية من السقوط وخيارات الإنقاذ المحددة المتاحة</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تحقق دائمًا من أن معداتك في حالة جيدة قبل بدء العمل</a:t>
            </a:r>
            <a:r>
              <a:rPr lang="en-US" kern="0" dirty="0">
                <a:solidFill>
                  <a:schemeClr val="bg1"/>
                </a:solidFill>
              </a:rPr>
              <a:t>.</a:t>
            </a:r>
          </a:p>
        </p:txBody>
      </p:sp>
      <p:sp>
        <p:nvSpPr>
          <p:cNvPr id="22" name="Retângulo: Cantos Arredondados 7">
            <a:extLst>
              <a:ext uri="{FF2B5EF4-FFF2-40B4-BE49-F238E27FC236}">
                <a16:creationId xmlns:a16="http://schemas.microsoft.com/office/drawing/2014/main" id="{ACD4C569-6552-40AA-8BA4-375954D3F5A3}"/>
              </a:ext>
            </a:extLst>
          </p:cNvPr>
          <p:cNvSpPr/>
          <p:nvPr/>
        </p:nvSpPr>
        <p:spPr>
          <a:xfrm>
            <a:off x="9992176" y="1621964"/>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ctangle 22">
            <a:extLst>
              <a:ext uri="{FF2B5EF4-FFF2-40B4-BE49-F238E27FC236}">
                <a16:creationId xmlns:a16="http://schemas.microsoft.com/office/drawing/2014/main" id="{F343CA47-68B9-46AE-AE93-32079221EB8F}"/>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
            <a:extLst>
              <a:ext uri="{FF2B5EF4-FFF2-40B4-BE49-F238E27FC236}">
                <a16:creationId xmlns:a16="http://schemas.microsoft.com/office/drawing/2014/main" id="{C25B3D79-4807-4A62-943D-4D2ED7A5B57D}"/>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kern="0" dirty="0">
                <a:solidFill>
                  <a:schemeClr val="bg1"/>
                </a:solidFill>
              </a:rPr>
              <a:t>9</a:t>
            </a:r>
            <a:endParaRPr lang="pt-BR" sz="4800" kern="0" dirty="0">
              <a:solidFill>
                <a:schemeClr val="bg1"/>
              </a:solidFill>
            </a:endParaRPr>
          </a:p>
        </p:txBody>
      </p:sp>
      <p:sp>
        <p:nvSpPr>
          <p:cNvPr id="25" name="Text Placeholder 1">
            <a:extLst>
              <a:ext uri="{FF2B5EF4-FFF2-40B4-BE49-F238E27FC236}">
                <a16:creationId xmlns:a16="http://schemas.microsoft.com/office/drawing/2014/main" id="{A14AEB88-FAC3-4C53-BF99-0A1DADB59223}"/>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العمل على المرتفعات</a:t>
            </a:r>
            <a:r>
              <a:rPr lang="en-US" sz="2800" b="1" dirty="0">
                <a:solidFill>
                  <a:schemeClr val="bg1"/>
                </a:solidFill>
              </a:rPr>
              <a:t>	</a:t>
            </a:r>
            <a:endParaRPr lang="pt-BR" sz="2800" dirty="0">
              <a:solidFill>
                <a:schemeClr val="bg1"/>
              </a:solidFill>
            </a:endParaRPr>
          </a:p>
        </p:txBody>
      </p:sp>
      <p:cxnSp>
        <p:nvCxnSpPr>
          <p:cNvPr id="26" name="Straight Connector 25">
            <a:extLst>
              <a:ext uri="{FF2B5EF4-FFF2-40B4-BE49-F238E27FC236}">
                <a16:creationId xmlns:a16="http://schemas.microsoft.com/office/drawing/2014/main" id="{0C3BE282-62BE-4B75-8BAC-F9CC5411E323}"/>
              </a:ext>
            </a:extLst>
          </p:cNvPr>
          <p:cNvCxnSpPr>
            <a:cxnSpLocks/>
          </p:cNvCxnSpPr>
          <p:nvPr/>
        </p:nvCxnSpPr>
        <p:spPr>
          <a:xfrm>
            <a:off x="10069100" y="1665773"/>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43041642-6801-4611-BDA0-CB6AB6A92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6324" y="1746091"/>
            <a:ext cx="813816" cy="813816"/>
          </a:xfrm>
          <a:prstGeom prst="rect">
            <a:avLst/>
          </a:prstGeom>
        </p:spPr>
      </p:pic>
      <p:sp>
        <p:nvSpPr>
          <p:cNvPr id="32" name="Title 1">
            <a:extLst>
              <a:ext uri="{FF2B5EF4-FFF2-40B4-BE49-F238E27FC236}">
                <a16:creationId xmlns:a16="http://schemas.microsoft.com/office/drawing/2014/main" id="{4628FA67-96E5-4F87-BFB0-5235BDBE5881}"/>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22325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815A4B6E-BEA6-4488-84ED-A466C75F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85" y="899606"/>
            <a:ext cx="6895174" cy="4999153"/>
          </a:xfrm>
          <a:prstGeom prst="rect">
            <a:avLst/>
          </a:prstGeom>
        </p:spPr>
      </p:pic>
      <p:sp>
        <p:nvSpPr>
          <p:cNvPr id="25" name="Rectangle 24">
            <a:extLst>
              <a:ext uri="{FF2B5EF4-FFF2-40B4-BE49-F238E27FC236}">
                <a16:creationId xmlns:a16="http://schemas.microsoft.com/office/drawing/2014/main" id="{C0C2E604-DA47-4498-885C-3D543C116C09}"/>
              </a:ext>
            </a:extLst>
          </p:cNvPr>
          <p:cNvSpPr/>
          <p:nvPr/>
        </p:nvSpPr>
        <p:spPr>
          <a:xfrm flipH="1">
            <a:off x="-2" y="901424"/>
            <a:ext cx="12192001"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940714" y="3002250"/>
            <a:ext cx="4963601"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التزم دائماً بعدم استخدام الهاتف اثناء تشغيل المعدات او القيادة داخل الموقع</a:t>
            </a:r>
            <a:r>
              <a:rPr lang="en-US" sz="2000" kern="0" dirty="0">
                <a:solidFill>
                  <a:schemeClr val="bg1"/>
                </a:solidFill>
              </a:rPr>
              <a:t>.</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5006162" y="377314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036B87D0-2E9A-49A0-8670-F9DE08DD48BB}"/>
              </a:ext>
            </a:extLst>
          </p:cNvPr>
          <p:cNvSpPr txBox="1">
            <a:spLocks/>
          </p:cNvSpPr>
          <p:nvPr/>
        </p:nvSpPr>
        <p:spPr>
          <a:xfrm>
            <a:off x="3706052" y="3926564"/>
            <a:ext cx="6198263" cy="830997"/>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يجب عدم استخدام الهاتف المحمول أثناء القيادة أو تشغيل الآلات أو المعدات.</a:t>
            </a:r>
          </a:p>
          <a:p>
            <a:pPr marL="171450" indent="-171450" algn="r" rtl="1">
              <a:buFont typeface="Arial" panose="020B0604020202020204" pitchFamily="34" charset="0"/>
              <a:buChar char="•"/>
              <a:defRPr/>
            </a:pPr>
            <a:r>
              <a:rPr lang="ar-EG" kern="0" dirty="0">
                <a:solidFill>
                  <a:schemeClr val="bg1"/>
                </a:solidFill>
              </a:rPr>
              <a:t> إذا كان عليك إجراء أو استقبال مكالمة فانتقل إلى مكان آمن مخصص للقيام بذلك.</a:t>
            </a:r>
            <a:endParaRPr lang="en-US" kern="0" dirty="0">
              <a:solidFill>
                <a:schemeClr val="bg1"/>
              </a:solidFill>
            </a:endParaRPr>
          </a:p>
        </p:txBody>
      </p:sp>
      <p:sp>
        <p:nvSpPr>
          <p:cNvPr id="18" name="Title 1">
            <a:extLst>
              <a:ext uri="{FF2B5EF4-FFF2-40B4-BE49-F238E27FC236}">
                <a16:creationId xmlns:a16="http://schemas.microsoft.com/office/drawing/2014/main" id="{3699935D-A866-499F-B9A8-DF1DCDC00A9A}"/>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
        <p:nvSpPr>
          <p:cNvPr id="19" name="Retângulo: Cantos Arredondados 7">
            <a:extLst>
              <a:ext uri="{FF2B5EF4-FFF2-40B4-BE49-F238E27FC236}">
                <a16:creationId xmlns:a16="http://schemas.microsoft.com/office/drawing/2014/main" id="{70571342-97B1-40EA-A0A8-5C660CCEEBC7}"/>
              </a:ext>
            </a:extLst>
          </p:cNvPr>
          <p:cNvSpPr/>
          <p:nvPr/>
        </p:nvSpPr>
        <p:spPr>
          <a:xfrm>
            <a:off x="9992176" y="1621964"/>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id="{7AD2094A-7C00-4CDF-B956-93E216F0F516}"/>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AC35E198-A678-44AC-B90A-46A2219F1F6F}"/>
              </a:ext>
            </a:extLst>
          </p:cNvPr>
          <p:cNvSpPr txBox="1">
            <a:spLocks/>
          </p:cNvSpPr>
          <p:nvPr/>
        </p:nvSpPr>
        <p:spPr>
          <a:xfrm>
            <a:off x="970471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kern="0" dirty="0">
                <a:solidFill>
                  <a:schemeClr val="bg1"/>
                </a:solidFill>
              </a:rPr>
              <a:t>10</a:t>
            </a:r>
            <a:endParaRPr lang="pt-BR" sz="4800" kern="0" dirty="0">
              <a:solidFill>
                <a:schemeClr val="bg1"/>
              </a:solidFill>
            </a:endParaRPr>
          </a:p>
        </p:txBody>
      </p:sp>
      <p:sp>
        <p:nvSpPr>
          <p:cNvPr id="22" name="Text Placeholder 1">
            <a:extLst>
              <a:ext uri="{FF2B5EF4-FFF2-40B4-BE49-F238E27FC236}">
                <a16:creationId xmlns:a16="http://schemas.microsoft.com/office/drawing/2014/main" id="{6577EF0B-9B7B-44A6-B798-6500EA05B6FB}"/>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en-US" sz="2800" b="1" dirty="0">
                <a:solidFill>
                  <a:schemeClr val="bg1"/>
                </a:solidFill>
              </a:rPr>
              <a:t>	</a:t>
            </a:r>
            <a:r>
              <a:rPr lang="ar-EG" sz="2800" b="1" dirty="0">
                <a:solidFill>
                  <a:schemeClr val="bg1"/>
                </a:solidFill>
              </a:rPr>
              <a:t>الهاتف المحمول</a:t>
            </a:r>
            <a:endParaRPr lang="pt-BR" sz="2800" dirty="0">
              <a:solidFill>
                <a:schemeClr val="bg1"/>
              </a:solidFill>
            </a:endParaRPr>
          </a:p>
        </p:txBody>
      </p:sp>
      <p:cxnSp>
        <p:nvCxnSpPr>
          <p:cNvPr id="23" name="Straight Connector 22">
            <a:extLst>
              <a:ext uri="{FF2B5EF4-FFF2-40B4-BE49-F238E27FC236}">
                <a16:creationId xmlns:a16="http://schemas.microsoft.com/office/drawing/2014/main" id="{2224BD54-6697-4EA7-9581-6D66FB5D33A5}"/>
              </a:ext>
            </a:extLst>
          </p:cNvPr>
          <p:cNvCxnSpPr>
            <a:cxnSpLocks/>
          </p:cNvCxnSpPr>
          <p:nvPr/>
        </p:nvCxnSpPr>
        <p:spPr>
          <a:xfrm>
            <a:off x="10069100" y="1665773"/>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6B058D6-98A6-492B-BBD7-1D643C1430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0673" y="1745252"/>
            <a:ext cx="813816" cy="813816"/>
          </a:xfrm>
          <a:prstGeom prst="rect">
            <a:avLst/>
          </a:prstGeom>
        </p:spPr>
      </p:pic>
    </p:spTree>
    <p:extLst>
      <p:ext uri="{BB962C8B-B14F-4D97-AF65-F5344CB8AC3E}">
        <p14:creationId xmlns:p14="http://schemas.microsoft.com/office/powerpoint/2010/main" val="28802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a:xfrm>
            <a:off x="202095" y="257725"/>
            <a:ext cx="9340515" cy="632612"/>
          </a:xfrm>
        </p:spPr>
        <p:txBody>
          <a:bodyPr/>
          <a:lstStyle/>
          <a:p>
            <a:pPr algn="r" rtl="1"/>
            <a:r>
              <a:rPr lang="ar-EG" kern="0" dirty="0"/>
              <a:t>ماذا يحدث فى حالة انتهاك أحد القواعد</a:t>
            </a:r>
            <a:endParaRPr lang="en-US"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a:extLst>
              <a:ext uri="{28A0092B-C50C-407E-A947-70E740481C1C}">
                <a14:useLocalDpi xmlns:a14="http://schemas.microsoft.com/office/drawing/2010/main" val="0"/>
              </a:ext>
            </a:extLst>
          </a:blip>
          <a:srcRect b="23543"/>
          <a:stretch/>
        </p:blipFill>
        <p:spPr>
          <a:xfrm flipH="1">
            <a:off x="-1911" y="872380"/>
            <a:ext cx="9828401" cy="500967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0" y="862448"/>
            <a:ext cx="12192000" cy="5009672"/>
          </a:xfrm>
          <a:prstGeom prst="rect">
            <a:avLst/>
          </a:prstGeom>
          <a:gradFill flip="none" rotWithShape="1">
            <a:gsLst>
              <a:gs pos="0">
                <a:schemeClr val="tx1">
                  <a:alpha val="42000"/>
                </a:schemeClr>
              </a:gs>
              <a:gs pos="8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566A693-2812-43F8-A82F-98ED78145387}"/>
              </a:ext>
            </a:extLst>
          </p:cNvPr>
          <p:cNvGrpSpPr/>
          <p:nvPr/>
        </p:nvGrpSpPr>
        <p:grpSpPr>
          <a:xfrm>
            <a:off x="3183830" y="1294543"/>
            <a:ext cx="2460171" cy="3331264"/>
            <a:chOff x="609600" y="1294543"/>
            <a:chExt cx="2460171" cy="3331264"/>
          </a:xfrm>
        </p:grpSpPr>
        <p:sp>
          <p:nvSpPr>
            <p:cNvPr id="8" name="Rectangle: Rounded Corners 7">
              <a:extLst>
                <a:ext uri="{FF2B5EF4-FFF2-40B4-BE49-F238E27FC236}">
                  <a16:creationId xmlns:a16="http://schemas.microsoft.com/office/drawing/2014/main" id="{94BBC591-AA18-4CD6-81D0-FAA7A9CA9661}"/>
                </a:ext>
              </a:extLst>
            </p:cNvPr>
            <p:cNvSpPr/>
            <p:nvPr/>
          </p:nvSpPr>
          <p:spPr>
            <a:xfrm>
              <a:off x="674915" y="1616100"/>
              <a:ext cx="2394856" cy="3009707"/>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F51580-6A55-44A3-B182-DD1E1F9C19DB}"/>
                </a:ext>
              </a:extLst>
            </p:cNvPr>
            <p:cNvSpPr/>
            <p:nvPr/>
          </p:nvSpPr>
          <p:spPr>
            <a:xfrm>
              <a:off x="609600" y="2299955"/>
              <a:ext cx="2394857" cy="1631729"/>
            </a:xfrm>
            <a:prstGeom prst="rect">
              <a:avLst/>
            </a:prstGeom>
          </p:spPr>
          <p:txBody>
            <a:bodyPr wrap="square">
              <a:spAutoFit/>
            </a:bodyPr>
            <a:lstStyle/>
            <a:p>
              <a:pPr algn="ctr" defTabSz="914400">
                <a:lnSpc>
                  <a:spcPts val="2400"/>
                </a:lnSpc>
                <a:spcBef>
                  <a:spcPts val="1000"/>
                </a:spcBef>
                <a:spcAft>
                  <a:spcPts val="1200"/>
                </a:spcAft>
                <a:buClr>
                  <a:srgbClr val="004281"/>
                </a:buClr>
              </a:pPr>
              <a:r>
                <a:rPr lang="ar-EG" sz="2400" kern="0" dirty="0">
                  <a:solidFill>
                    <a:schemeClr val="bg1"/>
                  </a:solidFill>
                  <a:latin typeface="Open Sans" panose="020B0606030504020204" pitchFamily="34" charset="0"/>
                  <a:ea typeface="Open Sans" panose="020B0606030504020204" pitchFamily="34" charset="0"/>
                </a:rPr>
                <a:t>عند النظر في نتائج التحقيق ، سيتم اتباع عملية عادلة في تحديد الإجراء التأديبي المناسب.</a:t>
              </a:r>
              <a:endParaRPr lang="en-US" sz="2400" kern="0" dirty="0">
                <a:solidFill>
                  <a:schemeClr val="bg1"/>
                </a:solidFill>
                <a:latin typeface="Open Sans" panose="020B0606030504020204" pitchFamily="34" charset="0"/>
                <a:ea typeface="Open Sans" panose="020B0606030504020204" pitchFamily="34" charset="0"/>
              </a:endParaRPr>
            </a:p>
          </p:txBody>
        </p:sp>
        <p:sp>
          <p:nvSpPr>
            <p:cNvPr id="10" name="Oval 9">
              <a:extLst>
                <a:ext uri="{FF2B5EF4-FFF2-40B4-BE49-F238E27FC236}">
                  <a16:creationId xmlns:a16="http://schemas.microsoft.com/office/drawing/2014/main" id="{8F8CF4C4-7B9A-44AF-8543-A408C4093B31}"/>
                </a:ext>
              </a:extLst>
            </p:cNvPr>
            <p:cNvSpPr/>
            <p:nvPr/>
          </p:nvSpPr>
          <p:spPr>
            <a:xfrm>
              <a:off x="1485472" y="12945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
              <a:extLst>
                <a:ext uri="{FF2B5EF4-FFF2-40B4-BE49-F238E27FC236}">
                  <a16:creationId xmlns:a16="http://schemas.microsoft.com/office/drawing/2014/main" id="{6B910525-D0C7-462E-822C-D45BECCEFABB}"/>
                </a:ext>
              </a:extLst>
            </p:cNvPr>
            <p:cNvSpPr txBox="1">
              <a:spLocks/>
            </p:cNvSpPr>
            <p:nvPr/>
          </p:nvSpPr>
          <p:spPr>
            <a:xfrm>
              <a:off x="1309800" y="1358991"/>
              <a:ext cx="91228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3600" b="1" kern="0" dirty="0"/>
                <a:t>3</a:t>
              </a:r>
              <a:endParaRPr lang="pt-BR" sz="3600" kern="0" dirty="0"/>
            </a:p>
          </p:txBody>
        </p:sp>
      </p:grpSp>
      <p:grpSp>
        <p:nvGrpSpPr>
          <p:cNvPr id="6" name="Group 5">
            <a:extLst>
              <a:ext uri="{FF2B5EF4-FFF2-40B4-BE49-F238E27FC236}">
                <a16:creationId xmlns:a16="http://schemas.microsoft.com/office/drawing/2014/main" id="{7B2330BC-7560-4F50-9675-81C5B17BDB37}"/>
              </a:ext>
            </a:extLst>
          </p:cNvPr>
          <p:cNvGrpSpPr/>
          <p:nvPr/>
        </p:nvGrpSpPr>
        <p:grpSpPr>
          <a:xfrm>
            <a:off x="5883492" y="1302143"/>
            <a:ext cx="2394857" cy="3324286"/>
            <a:chOff x="3309262" y="1302143"/>
            <a:chExt cx="2394857" cy="3324286"/>
          </a:xfrm>
        </p:grpSpPr>
        <p:sp>
          <p:nvSpPr>
            <p:cNvPr id="18" name="Rectangle: Rounded Corners 17">
              <a:extLst>
                <a:ext uri="{FF2B5EF4-FFF2-40B4-BE49-F238E27FC236}">
                  <a16:creationId xmlns:a16="http://schemas.microsoft.com/office/drawing/2014/main" id="{D8C7A35B-8C5A-4300-8A9E-E0405600E9C2}"/>
                </a:ext>
              </a:extLst>
            </p:cNvPr>
            <p:cNvSpPr/>
            <p:nvPr/>
          </p:nvSpPr>
          <p:spPr>
            <a:xfrm>
              <a:off x="3309262" y="1605213"/>
              <a:ext cx="2394857"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6FB6E9C-B0DD-4730-A910-D121B12A0367}"/>
                </a:ext>
              </a:extLst>
            </p:cNvPr>
            <p:cNvSpPr/>
            <p:nvPr/>
          </p:nvSpPr>
          <p:spPr>
            <a:xfrm>
              <a:off x="3434445" y="2299956"/>
              <a:ext cx="2144490" cy="1631729"/>
            </a:xfrm>
            <a:prstGeom prst="rect">
              <a:avLst/>
            </a:prstGeom>
          </p:spPr>
          <p:txBody>
            <a:bodyPr wrap="square">
              <a:spAutoFit/>
            </a:bodyPr>
            <a:lstStyle/>
            <a:p>
              <a:pPr algn="ctr" defTabSz="914400">
                <a:lnSpc>
                  <a:spcPts val="2400"/>
                </a:lnSpc>
                <a:spcBef>
                  <a:spcPts val="1000"/>
                </a:spcBef>
                <a:spcAft>
                  <a:spcPts val="1200"/>
                </a:spcAft>
                <a:buClr>
                  <a:srgbClr val="004281"/>
                </a:buClr>
              </a:pPr>
              <a:r>
                <a:rPr lang="ar-EG" sz="2400" kern="0" dirty="0">
                  <a:solidFill>
                    <a:schemeClr val="bg1"/>
                  </a:solidFill>
                  <a:latin typeface="Open Sans" panose="020B0606030504020204" pitchFamily="34" charset="0"/>
                  <a:ea typeface="Open Sans" panose="020B0606030504020204" pitchFamily="34" charset="0"/>
                </a:rPr>
                <a:t>ستتم مراجعة النتائج من قبل الإدارة العليا المحلية ، بما في ذلك الموارد البشرية والشؤون القانونية.</a:t>
              </a:r>
              <a:endParaRPr lang="en-US"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638B0A5D-BF2D-43AF-A492-24DA9A4262F1}"/>
                </a:ext>
              </a:extLst>
            </p:cNvPr>
            <p:cNvSpPr/>
            <p:nvPr/>
          </p:nvSpPr>
          <p:spPr>
            <a:xfrm>
              <a:off x="4170628" y="13021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6F211A1E-E4F0-49F2-B34B-1A9C555609AE}"/>
                </a:ext>
              </a:extLst>
            </p:cNvPr>
            <p:cNvSpPr txBox="1">
              <a:spLocks/>
            </p:cNvSpPr>
            <p:nvPr/>
          </p:nvSpPr>
          <p:spPr>
            <a:xfrm>
              <a:off x="3994956" y="1366591"/>
              <a:ext cx="91228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3600" b="1" kern="0" dirty="0"/>
                <a:t>2</a:t>
              </a:r>
              <a:endParaRPr lang="pt-BR" sz="3600" kern="0" dirty="0"/>
            </a:p>
          </p:txBody>
        </p:sp>
      </p:grpSp>
      <p:grpSp>
        <p:nvGrpSpPr>
          <p:cNvPr id="7" name="Group 6">
            <a:extLst>
              <a:ext uri="{FF2B5EF4-FFF2-40B4-BE49-F238E27FC236}">
                <a16:creationId xmlns:a16="http://schemas.microsoft.com/office/drawing/2014/main" id="{1260BA60-7092-4961-83FA-4CB086270560}"/>
              </a:ext>
            </a:extLst>
          </p:cNvPr>
          <p:cNvGrpSpPr/>
          <p:nvPr/>
        </p:nvGrpSpPr>
        <p:grpSpPr>
          <a:xfrm>
            <a:off x="8517840" y="1302144"/>
            <a:ext cx="2394858" cy="3324285"/>
            <a:chOff x="5943610" y="1302144"/>
            <a:chExt cx="2394858" cy="3324285"/>
          </a:xfrm>
        </p:grpSpPr>
        <p:sp>
          <p:nvSpPr>
            <p:cNvPr id="20" name="Rectangle: Rounded Corners 19">
              <a:extLst>
                <a:ext uri="{FF2B5EF4-FFF2-40B4-BE49-F238E27FC236}">
                  <a16:creationId xmlns:a16="http://schemas.microsoft.com/office/drawing/2014/main" id="{D605C996-70A1-4C8C-88A2-482E8957E68A}"/>
                </a:ext>
              </a:extLst>
            </p:cNvPr>
            <p:cNvSpPr/>
            <p:nvPr/>
          </p:nvSpPr>
          <p:spPr>
            <a:xfrm>
              <a:off x="5943610" y="1605213"/>
              <a:ext cx="2394858"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637C69-C5EA-4E54-AA6E-82E15FF65A2E}"/>
                </a:ext>
              </a:extLst>
            </p:cNvPr>
            <p:cNvSpPr/>
            <p:nvPr/>
          </p:nvSpPr>
          <p:spPr>
            <a:xfrm>
              <a:off x="6014849" y="2299956"/>
              <a:ext cx="2231572" cy="1325940"/>
            </a:xfrm>
            <a:prstGeom prst="rect">
              <a:avLst/>
            </a:prstGeom>
          </p:spPr>
          <p:txBody>
            <a:bodyPr wrap="square">
              <a:spAutoFit/>
            </a:bodyPr>
            <a:lstStyle/>
            <a:p>
              <a:pPr lvl="0" algn="ctr" defTabSz="914400">
                <a:lnSpc>
                  <a:spcPts val="2400"/>
                </a:lnSpc>
                <a:spcBef>
                  <a:spcPts val="1000"/>
                </a:spcBef>
                <a:spcAft>
                  <a:spcPts val="1200"/>
                </a:spcAft>
                <a:buClr>
                  <a:srgbClr val="004281"/>
                </a:buClr>
                <a:defRPr/>
              </a:pPr>
              <a:r>
                <a:rPr lang="ar-EG"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إذا بدا أن هناك انتهاكًا للقاعدة الأساسية ، فسيتم إجراء تحقيق كامل.</a:t>
              </a:r>
              <a:endParaRPr lang="en-US"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1E244E4D-E731-43F8-9674-9B0A464DB79A}"/>
                </a:ext>
              </a:extLst>
            </p:cNvPr>
            <p:cNvSpPr/>
            <p:nvPr/>
          </p:nvSpPr>
          <p:spPr>
            <a:xfrm>
              <a:off x="6809078" y="1302144"/>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
              <a:extLst>
                <a:ext uri="{FF2B5EF4-FFF2-40B4-BE49-F238E27FC236}">
                  <a16:creationId xmlns:a16="http://schemas.microsoft.com/office/drawing/2014/main" id="{D621FAB6-7AE3-43B2-A0BC-DBB49B09765D}"/>
                </a:ext>
              </a:extLst>
            </p:cNvPr>
            <p:cNvSpPr txBox="1">
              <a:spLocks/>
            </p:cNvSpPr>
            <p:nvPr/>
          </p:nvSpPr>
          <p:spPr>
            <a:xfrm>
              <a:off x="6633406" y="1366592"/>
              <a:ext cx="91228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3600" b="1" kern="0" dirty="0"/>
                <a:t>1</a:t>
              </a:r>
              <a:endParaRPr lang="pt-BR" sz="3600" kern="0" dirty="0"/>
            </a:p>
          </p:txBody>
        </p:sp>
      </p:grpSp>
    </p:spTree>
    <p:extLst>
      <p:ext uri="{BB962C8B-B14F-4D97-AF65-F5344CB8AC3E}">
        <p14:creationId xmlns:p14="http://schemas.microsoft.com/office/powerpoint/2010/main" val="27983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BECAUSE I CARE...</a:t>
            </a:r>
            <a:r>
              <a:rPr lang="ar-EG" sz="3200" kern="0" dirty="0"/>
              <a:t>لأنى مهتم...                                </a:t>
            </a:r>
            <a:endParaRPr lang="en-US" kern="0" dirty="0"/>
          </a:p>
        </p:txBody>
      </p:sp>
      <p:grpSp>
        <p:nvGrpSpPr>
          <p:cNvPr id="3" name="Group 2">
            <a:extLst>
              <a:ext uri="{FF2B5EF4-FFF2-40B4-BE49-F238E27FC236}">
                <a16:creationId xmlns:a16="http://schemas.microsoft.com/office/drawing/2014/main" id="{56DCA7A0-9EAD-47A3-955A-5F084694FA3D}"/>
              </a:ext>
            </a:extLst>
          </p:cNvPr>
          <p:cNvGrpSpPr/>
          <p:nvPr/>
        </p:nvGrpSpPr>
        <p:grpSpPr>
          <a:xfrm>
            <a:off x="10886" y="890337"/>
            <a:ext cx="12192000" cy="5047732"/>
            <a:chOff x="0" y="666750"/>
            <a:chExt cx="9144000" cy="3785799"/>
          </a:xfrm>
        </p:grpSpPr>
        <p:pic>
          <p:nvPicPr>
            <p:cNvPr id="17" name="Imagem 23" descr="Homem com roupa laranja&#10;&#10;Descrição gerada automaticamente">
              <a:extLst>
                <a:ext uri="{FF2B5EF4-FFF2-40B4-BE49-F238E27FC236}">
                  <a16:creationId xmlns:a16="http://schemas.microsoft.com/office/drawing/2014/main" id="{C50542BF-F140-4E21-A761-AD1E9F36D32A}"/>
                </a:ext>
              </a:extLst>
            </p:cNvPr>
            <p:cNvPicPr>
              <a:picLocks noChangeAspect="1"/>
            </p:cNvPicPr>
            <p:nvPr/>
          </p:nvPicPr>
          <p:blipFill rotWithShape="1">
            <a:blip r:embed="rId2" cstate="print">
              <a:alphaModFix amt="16000"/>
              <a:extLst>
                <a:ext uri="{28A0092B-C50C-407E-A947-70E740481C1C}">
                  <a14:useLocalDpi xmlns:a14="http://schemas.microsoft.com/office/drawing/2010/main" val="0"/>
                </a:ext>
              </a:extLst>
            </a:blip>
            <a:srcRect l="24528" t="35898" b="15542"/>
            <a:stretch/>
          </p:blipFill>
          <p:spPr>
            <a:xfrm flipH="1">
              <a:off x="0" y="666751"/>
              <a:ext cx="9144000" cy="3785798"/>
            </a:xfrm>
            <a:prstGeom prst="rect">
              <a:avLst/>
            </a:prstGeom>
          </p:spPr>
        </p:pic>
        <p:pic>
          <p:nvPicPr>
            <p:cNvPr id="22" name="Imagem 21" descr="Homem com roupa laranja&#10;&#10;Descrição gerada automaticamente">
              <a:extLst>
                <a:ext uri="{FF2B5EF4-FFF2-40B4-BE49-F238E27FC236}">
                  <a16:creationId xmlns:a16="http://schemas.microsoft.com/office/drawing/2014/main" id="{BFF78439-F37A-41D4-AC85-4B8464DB9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28" t="35898" r="43504" b="15965"/>
            <a:stretch/>
          </p:blipFill>
          <p:spPr>
            <a:xfrm flipH="1">
              <a:off x="5270796" y="666750"/>
              <a:ext cx="3873204" cy="3771899"/>
            </a:xfrm>
            <a:custGeom>
              <a:avLst/>
              <a:gdLst>
                <a:gd name="connsiteX0" fmla="*/ 1949419 w 3873204"/>
                <a:gd name="connsiteY0" fmla="*/ 0 h 3752848"/>
                <a:gd name="connsiteX1" fmla="*/ 0 w 3873204"/>
                <a:gd name="connsiteY1" fmla="*/ 0 h 3752848"/>
                <a:gd name="connsiteX2" fmla="*/ 0 w 3873204"/>
                <a:gd name="connsiteY2" fmla="*/ 3752848 h 3752848"/>
                <a:gd name="connsiteX3" fmla="*/ 3873204 w 3873204"/>
                <a:gd name="connsiteY3" fmla="*/ 3752848 h 3752848"/>
              </a:gdLst>
              <a:ahLst/>
              <a:cxnLst>
                <a:cxn ang="0">
                  <a:pos x="connsiteX0" y="connsiteY0"/>
                </a:cxn>
                <a:cxn ang="0">
                  <a:pos x="connsiteX1" y="connsiteY1"/>
                </a:cxn>
                <a:cxn ang="0">
                  <a:pos x="connsiteX2" y="connsiteY2"/>
                </a:cxn>
                <a:cxn ang="0">
                  <a:pos x="connsiteX3" y="connsiteY3"/>
                </a:cxn>
              </a:cxnLst>
              <a:rect l="l" t="t" r="r" b="b"/>
              <a:pathLst>
                <a:path w="3873204" h="3752848">
                  <a:moveTo>
                    <a:pt x="1949419" y="0"/>
                  </a:moveTo>
                  <a:lnTo>
                    <a:pt x="0" y="0"/>
                  </a:lnTo>
                  <a:lnTo>
                    <a:pt x="0" y="3752848"/>
                  </a:lnTo>
                  <a:lnTo>
                    <a:pt x="3873204" y="3752848"/>
                  </a:lnTo>
                  <a:close/>
                </a:path>
              </a:pathLst>
            </a:custGeom>
          </p:spPr>
        </p:pic>
      </p:grpSp>
      <p:sp>
        <p:nvSpPr>
          <p:cNvPr id="23" name="Rectangle 22">
            <a:extLst>
              <a:ext uri="{FF2B5EF4-FFF2-40B4-BE49-F238E27FC236}">
                <a16:creationId xmlns:a16="http://schemas.microsoft.com/office/drawing/2014/main" id="{D6FD2D01-3D14-4D85-ADE6-3CA8B587F365}"/>
              </a:ext>
            </a:extLst>
          </p:cNvPr>
          <p:cNvSpPr/>
          <p:nvPr/>
        </p:nvSpPr>
        <p:spPr>
          <a:xfrm>
            <a:off x="-10886" y="901224"/>
            <a:ext cx="9612086" cy="5013488"/>
          </a:xfrm>
          <a:custGeom>
            <a:avLst/>
            <a:gdLst>
              <a:gd name="connsiteX0" fmla="*/ 0 w 9601200"/>
              <a:gd name="connsiteY0" fmla="*/ 0 h 4991716"/>
              <a:gd name="connsiteX1" fmla="*/ 9601200 w 9601200"/>
              <a:gd name="connsiteY1" fmla="*/ 0 h 4991716"/>
              <a:gd name="connsiteX2" fmla="*/ 9601200 w 9601200"/>
              <a:gd name="connsiteY2" fmla="*/ 4991716 h 4991716"/>
              <a:gd name="connsiteX3" fmla="*/ 0 w 9601200"/>
              <a:gd name="connsiteY3" fmla="*/ 4991716 h 4991716"/>
              <a:gd name="connsiteX4" fmla="*/ 0 w 9601200"/>
              <a:gd name="connsiteY4" fmla="*/ 0 h 4991716"/>
              <a:gd name="connsiteX0" fmla="*/ 0 w 9601200"/>
              <a:gd name="connsiteY0" fmla="*/ 0 h 4991716"/>
              <a:gd name="connsiteX1" fmla="*/ 9601200 w 9601200"/>
              <a:gd name="connsiteY1" fmla="*/ 0 h 4991716"/>
              <a:gd name="connsiteX2" fmla="*/ 7075714 w 9601200"/>
              <a:gd name="connsiteY2" fmla="*/ 4948173 h 4991716"/>
              <a:gd name="connsiteX3" fmla="*/ 0 w 9601200"/>
              <a:gd name="connsiteY3" fmla="*/ 4991716 h 4991716"/>
              <a:gd name="connsiteX4" fmla="*/ 0 w 9601200"/>
              <a:gd name="connsiteY4" fmla="*/ 0 h 4991716"/>
              <a:gd name="connsiteX0" fmla="*/ 0 w 9601200"/>
              <a:gd name="connsiteY0" fmla="*/ 0 h 5035259"/>
              <a:gd name="connsiteX1" fmla="*/ 9601200 w 9601200"/>
              <a:gd name="connsiteY1" fmla="*/ 0 h 5035259"/>
              <a:gd name="connsiteX2" fmla="*/ 7064828 w 9601200"/>
              <a:gd name="connsiteY2" fmla="*/ 5035259 h 5035259"/>
              <a:gd name="connsiteX3" fmla="*/ 0 w 9601200"/>
              <a:gd name="connsiteY3" fmla="*/ 4991716 h 5035259"/>
              <a:gd name="connsiteX4" fmla="*/ 0 w 9601200"/>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4991716 h 5035259"/>
              <a:gd name="connsiteX4" fmla="*/ 10886 w 9612086"/>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5013488 h 5035259"/>
              <a:gd name="connsiteX4" fmla="*/ 10886 w 9612086"/>
              <a:gd name="connsiteY4" fmla="*/ 0 h 5035259"/>
              <a:gd name="connsiteX0" fmla="*/ 10886 w 9612086"/>
              <a:gd name="connsiteY0" fmla="*/ 0 h 5013488"/>
              <a:gd name="connsiteX1" fmla="*/ 9612086 w 9612086"/>
              <a:gd name="connsiteY1" fmla="*/ 0 h 5013488"/>
              <a:gd name="connsiteX2" fmla="*/ 7097485 w 9612086"/>
              <a:gd name="connsiteY2" fmla="*/ 4795774 h 5013488"/>
              <a:gd name="connsiteX3" fmla="*/ 0 w 9612086"/>
              <a:gd name="connsiteY3" fmla="*/ 5013488 h 5013488"/>
              <a:gd name="connsiteX4" fmla="*/ 10886 w 9612086"/>
              <a:gd name="connsiteY4" fmla="*/ 0 h 5013488"/>
              <a:gd name="connsiteX0" fmla="*/ 10886 w 9612086"/>
              <a:gd name="connsiteY0" fmla="*/ 0 h 5013488"/>
              <a:gd name="connsiteX1" fmla="*/ 9612086 w 9612086"/>
              <a:gd name="connsiteY1" fmla="*/ 0 h 5013488"/>
              <a:gd name="connsiteX2" fmla="*/ 7064827 w 9612086"/>
              <a:gd name="connsiteY2" fmla="*/ 5013488 h 5013488"/>
              <a:gd name="connsiteX3" fmla="*/ 0 w 9612086"/>
              <a:gd name="connsiteY3" fmla="*/ 5013488 h 5013488"/>
              <a:gd name="connsiteX4" fmla="*/ 10886 w 9612086"/>
              <a:gd name="connsiteY4" fmla="*/ 0 h 501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086" h="5013488">
                <a:moveTo>
                  <a:pt x="10886" y="0"/>
                </a:moveTo>
                <a:lnTo>
                  <a:pt x="9612086" y="0"/>
                </a:lnTo>
                <a:lnTo>
                  <a:pt x="7064827" y="5013488"/>
                </a:lnTo>
                <a:lnTo>
                  <a:pt x="0" y="5013488"/>
                </a:lnTo>
                <a:cubicBezTo>
                  <a:pt x="3629" y="3349583"/>
                  <a:pt x="7257" y="1663905"/>
                  <a:pt x="10886" y="0"/>
                </a:cubicBezTo>
                <a:close/>
              </a:path>
            </a:pathLst>
          </a:custGeom>
          <a:gradFill flip="none" rotWithShape="1">
            <a:gsLst>
              <a:gs pos="0">
                <a:schemeClr val="tx1">
                  <a:alpha val="76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07D56FA-3C6C-4758-B9D9-191686D7711A}"/>
              </a:ext>
            </a:extLst>
          </p:cNvPr>
          <p:cNvSpPr/>
          <p:nvPr/>
        </p:nvSpPr>
        <p:spPr>
          <a:xfrm>
            <a:off x="714739" y="1616100"/>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DF32539-9F4D-4B6E-87E8-D83E424F49C1}"/>
              </a:ext>
            </a:extLst>
          </p:cNvPr>
          <p:cNvSpPr/>
          <p:nvPr/>
        </p:nvSpPr>
        <p:spPr>
          <a:xfrm>
            <a:off x="816130" y="2448346"/>
            <a:ext cx="1930815" cy="1323439"/>
          </a:xfrm>
          <a:prstGeom prst="rect">
            <a:avLst/>
          </a:prstGeom>
        </p:spPr>
        <p:txBody>
          <a:bodyPr wrap="square">
            <a:spAutoFit/>
          </a:bodyPr>
          <a:lstStyle/>
          <a:p>
            <a:pPr algn="ctr" defTabSz="914400">
              <a:lnSpc>
                <a:spcPts val="2400"/>
              </a:lnSpc>
              <a:spcBef>
                <a:spcPts val="1000"/>
              </a:spcBef>
              <a:spcAft>
                <a:spcPts val="1200"/>
              </a:spcAft>
              <a:buClr>
                <a:srgbClr val="004281"/>
              </a:buClr>
            </a:pPr>
            <a:r>
              <a:rPr lang="ar-EG" sz="2000" kern="0" dirty="0">
                <a:solidFill>
                  <a:schemeClr val="bg1"/>
                </a:solidFill>
                <a:latin typeface="Open Sans" panose="020B0606030504020204" pitchFamily="34" charset="0"/>
                <a:ea typeface="Open Sans" panose="020B0606030504020204" pitchFamily="34" charset="0"/>
              </a:rPr>
              <a:t>مع هذه السلطة فإنك تتحمل مسؤولية إيجاد طريقة آمنة للقيام بهذه المهمة.</a:t>
            </a:r>
            <a:endParaRPr lang="en-US" sz="2000" kern="0" dirty="0">
              <a:solidFill>
                <a:schemeClr val="bg1"/>
              </a:solidFill>
              <a:latin typeface="Open Sans" panose="020B0606030504020204" pitchFamily="34" charset="0"/>
              <a:ea typeface="Open Sans" panose="020B0606030504020204" pitchFamily="34" charset="0"/>
            </a:endParaRPr>
          </a:p>
        </p:txBody>
      </p:sp>
      <p:sp>
        <p:nvSpPr>
          <p:cNvPr id="31" name="Rectangle: Rounded Corners 30">
            <a:extLst>
              <a:ext uri="{FF2B5EF4-FFF2-40B4-BE49-F238E27FC236}">
                <a16:creationId xmlns:a16="http://schemas.microsoft.com/office/drawing/2014/main" id="{8E8E38B6-7CFD-41E7-BD5D-D7FD39D85927}"/>
              </a:ext>
            </a:extLst>
          </p:cNvPr>
          <p:cNvSpPr/>
          <p:nvPr/>
        </p:nvSpPr>
        <p:spPr>
          <a:xfrm>
            <a:off x="3015091" y="1605213"/>
            <a:ext cx="2133599" cy="3021216"/>
          </a:xfrm>
          <a:prstGeom prst="roundRect">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86AAC31-B038-4C05-B000-14069F9CA5FC}"/>
              </a:ext>
            </a:extLst>
          </p:cNvPr>
          <p:cNvSpPr/>
          <p:nvPr/>
        </p:nvSpPr>
        <p:spPr>
          <a:xfrm>
            <a:off x="3114543" y="2305344"/>
            <a:ext cx="1944087" cy="1631216"/>
          </a:xfrm>
          <a:prstGeom prst="rect">
            <a:avLst/>
          </a:prstGeom>
        </p:spPr>
        <p:txBody>
          <a:bodyPr wrap="square">
            <a:spAutoFit/>
          </a:bodyPr>
          <a:lstStyle/>
          <a:p>
            <a:pPr algn="ctr" defTabSz="914400">
              <a:lnSpc>
                <a:spcPts val="2400"/>
              </a:lnSpc>
              <a:spcBef>
                <a:spcPts val="1000"/>
              </a:spcBef>
              <a:spcAft>
                <a:spcPts val="1200"/>
              </a:spcAft>
              <a:buClr>
                <a:srgbClr val="004281"/>
              </a:buClr>
            </a:pPr>
            <a:r>
              <a:rPr lang="ar-EG" sz="2000" kern="0" dirty="0">
                <a:solidFill>
                  <a:schemeClr val="bg1"/>
                </a:solidFill>
                <a:latin typeface="Open Sans" panose="020B0606030504020204" pitchFamily="34" charset="0"/>
                <a:ea typeface="Open Sans" panose="020B0606030504020204" pitchFamily="34" charset="0"/>
              </a:rPr>
              <a:t>لديك السلطة لإيقاف العمل إذا شعرت أنه من غير الآمن الاستمرار في مهمة معينة.</a:t>
            </a: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Rounded Corners 36">
            <a:extLst>
              <a:ext uri="{FF2B5EF4-FFF2-40B4-BE49-F238E27FC236}">
                <a16:creationId xmlns:a16="http://schemas.microsoft.com/office/drawing/2014/main" id="{519062AB-630C-4EBF-8C89-1802B18AE7B9}"/>
              </a:ext>
            </a:extLst>
          </p:cNvPr>
          <p:cNvSpPr/>
          <p:nvPr/>
        </p:nvSpPr>
        <p:spPr>
          <a:xfrm>
            <a:off x="5315443" y="1605213"/>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94783B-6B45-4B9B-900E-F08496FDFDB9}"/>
              </a:ext>
            </a:extLst>
          </p:cNvPr>
          <p:cNvSpPr/>
          <p:nvPr/>
        </p:nvSpPr>
        <p:spPr>
          <a:xfrm>
            <a:off x="5411950" y="2459233"/>
            <a:ext cx="1940585" cy="1323439"/>
          </a:xfrm>
          <a:prstGeom prst="rect">
            <a:avLst/>
          </a:prstGeom>
        </p:spPr>
        <p:txBody>
          <a:bodyPr wrap="square">
            <a:spAutoFit/>
          </a:bodyPr>
          <a:lstStyle/>
          <a:p>
            <a:pPr lvl="0" algn="ctr" defTabSz="914400">
              <a:lnSpc>
                <a:spcPts val="2400"/>
              </a:lnSpc>
              <a:spcBef>
                <a:spcPts val="1000"/>
              </a:spcBef>
              <a:spcAft>
                <a:spcPts val="1200"/>
              </a:spcAft>
              <a:buClr>
                <a:srgbClr val="004281"/>
              </a:buClr>
              <a:defRPr/>
            </a:pPr>
            <a:r>
              <a:rPr lang="ar-EG"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يعد تطبيق القواعد الأساسية خطوة أخرى لإثبات اهتمامك بسلامة الجميع.</a:t>
            </a: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aixaDeTexto 6">
            <a:extLst>
              <a:ext uri="{FF2B5EF4-FFF2-40B4-BE49-F238E27FC236}">
                <a16:creationId xmlns:a16="http://schemas.microsoft.com/office/drawing/2014/main" id="{0B05FB74-F0C1-462D-8A2B-466F55DD80CE}"/>
              </a:ext>
            </a:extLst>
          </p:cNvPr>
          <p:cNvSpPr txBox="1"/>
          <p:nvPr/>
        </p:nvSpPr>
        <p:spPr>
          <a:xfrm>
            <a:off x="1545405" y="5100869"/>
            <a:ext cx="5286632" cy="461665"/>
          </a:xfrm>
          <a:prstGeom prst="rect">
            <a:avLst/>
          </a:prstGeom>
          <a:noFill/>
        </p:spPr>
        <p:txBody>
          <a:bodyPr wrap="square">
            <a:spAutoFit/>
          </a:bodyPr>
          <a:lstStyle/>
          <a:p>
            <a:pPr algn="ctr">
              <a:spcBef>
                <a:spcPts val="600"/>
              </a:spcBef>
              <a:spcAft>
                <a:spcPts val="1200"/>
              </a:spcAft>
              <a:defRPr/>
            </a:pPr>
            <a:r>
              <a:rPr lang="ar-EG" sz="24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هناك دائماً طريقة آمنة للقيام بالعمل!</a:t>
            </a:r>
            <a:endParaRPr lang="en-AU" sz="24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9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0337"/>
            <a:ext cx="12192000" cy="4991715"/>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91483"/>
            <a:ext cx="12192000" cy="5000509"/>
          </a:xfrm>
          <a:prstGeom prst="rect">
            <a:avLst/>
          </a:prstGeom>
          <a:gradFill flip="none" rotWithShape="1">
            <a:gsLst>
              <a:gs pos="0">
                <a:schemeClr val="tx1">
                  <a:alpha val="6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638404C-6101-4863-B6A5-C7157F9D1DD9}"/>
              </a:ext>
            </a:extLst>
          </p:cNvPr>
          <p:cNvGrpSpPr/>
          <p:nvPr/>
        </p:nvGrpSpPr>
        <p:grpSpPr>
          <a:xfrm>
            <a:off x="4856347" y="1558826"/>
            <a:ext cx="6426493" cy="432345"/>
            <a:chOff x="3074593" y="1521077"/>
            <a:chExt cx="6426493" cy="432345"/>
          </a:xfrm>
        </p:grpSpPr>
        <p:sp>
          <p:nvSpPr>
            <p:cNvPr id="7" name="Rectangle: Rounded Corners 6">
              <a:extLst>
                <a:ext uri="{FF2B5EF4-FFF2-40B4-BE49-F238E27FC236}">
                  <a16:creationId xmlns:a16="http://schemas.microsoft.com/office/drawing/2014/main" id="{D2BD7787-76EC-4787-8CFA-A6D52244642F}"/>
                </a:ext>
              </a:extLst>
            </p:cNvPr>
            <p:cNvSpPr/>
            <p:nvPr/>
          </p:nvSpPr>
          <p:spPr>
            <a:xfrm>
              <a:off x="3074593" y="1549093"/>
              <a:ext cx="587550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4890AAD-AC78-4F95-BE96-67EF6C021E74}"/>
                </a:ext>
              </a:extLst>
            </p:cNvPr>
            <p:cNvSpPr/>
            <p:nvPr/>
          </p:nvSpPr>
          <p:spPr>
            <a:xfrm>
              <a:off x="8903768" y="1521077"/>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0DC4B2-B28E-485C-8A83-B1D0915540DD}"/>
                </a:ext>
              </a:extLst>
            </p:cNvPr>
            <p:cNvSpPr/>
            <p:nvPr/>
          </p:nvSpPr>
          <p:spPr>
            <a:xfrm>
              <a:off x="5463249" y="1537192"/>
              <a:ext cx="3486852" cy="400110"/>
            </a:xfrm>
            <a:prstGeom prst="rect">
              <a:avLst/>
            </a:prstGeom>
          </p:spPr>
          <p:txBody>
            <a:bodyPr wrap="none">
              <a:spAutoFit/>
            </a:bodyPr>
            <a:lstStyle/>
            <a:p>
              <a:pPr lvl="0" algn="r" rtl="1">
                <a:spcBef>
                  <a:spcPts val="1000"/>
                </a:spcBef>
                <a:spcAft>
                  <a:spcPts val="1200"/>
                </a:spcAft>
                <a:defRPr/>
              </a:pPr>
              <a:r>
                <a:rPr lang="ar-EG"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كيف استطاعت هارسكو تطوير القواعد؟</a:t>
              </a: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Graphic 9" descr="Magnifying glass">
            <a:extLst>
              <a:ext uri="{FF2B5EF4-FFF2-40B4-BE49-F238E27FC236}">
                <a16:creationId xmlns:a16="http://schemas.microsoft.com/office/drawing/2014/main" id="{A5B2080D-894D-405D-B524-E78E39B9D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209571">
            <a:off x="10808719" y="1599535"/>
            <a:ext cx="350924" cy="350924"/>
          </a:xfrm>
          <a:prstGeom prst="rect">
            <a:avLst/>
          </a:prstGeom>
        </p:spPr>
      </p:pic>
      <p:grpSp>
        <p:nvGrpSpPr>
          <p:cNvPr id="11" name="Group 10">
            <a:extLst>
              <a:ext uri="{FF2B5EF4-FFF2-40B4-BE49-F238E27FC236}">
                <a16:creationId xmlns:a16="http://schemas.microsoft.com/office/drawing/2014/main" id="{C1967FAA-E008-49C2-A5D5-7C68D5182E76}"/>
              </a:ext>
            </a:extLst>
          </p:cNvPr>
          <p:cNvGrpSpPr/>
          <p:nvPr/>
        </p:nvGrpSpPr>
        <p:grpSpPr>
          <a:xfrm>
            <a:off x="4839414" y="2149110"/>
            <a:ext cx="6443426" cy="432345"/>
            <a:chOff x="4902838" y="1444321"/>
            <a:chExt cx="6443426" cy="432345"/>
          </a:xfrm>
        </p:grpSpPr>
        <p:sp>
          <p:nvSpPr>
            <p:cNvPr id="12" name="Rectangle: Rounded Corners 11">
              <a:extLst>
                <a:ext uri="{FF2B5EF4-FFF2-40B4-BE49-F238E27FC236}">
                  <a16:creationId xmlns:a16="http://schemas.microsoft.com/office/drawing/2014/main" id="{903FC520-E139-49EB-9975-35BE965CE551}"/>
                </a:ext>
              </a:extLst>
            </p:cNvPr>
            <p:cNvSpPr/>
            <p:nvPr/>
          </p:nvSpPr>
          <p:spPr>
            <a:xfrm>
              <a:off x="4902838" y="1472168"/>
              <a:ext cx="587550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97B2ED1-3761-45B9-9797-92CEB40540C0}"/>
                </a:ext>
              </a:extLst>
            </p:cNvPr>
            <p:cNvSpPr/>
            <p:nvPr/>
          </p:nvSpPr>
          <p:spPr>
            <a:xfrm>
              <a:off x="10748946" y="1444321"/>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182929D-27A8-4260-85EB-87BB2AE7F1DA}"/>
                </a:ext>
              </a:extLst>
            </p:cNvPr>
            <p:cNvSpPr/>
            <p:nvPr/>
          </p:nvSpPr>
          <p:spPr>
            <a:xfrm>
              <a:off x="7995167" y="1460264"/>
              <a:ext cx="2823209" cy="400110"/>
            </a:xfrm>
            <a:prstGeom prst="rect">
              <a:avLst/>
            </a:prstGeom>
          </p:spPr>
          <p:txBody>
            <a:bodyPr wrap="none">
              <a:spAutoFit/>
            </a:bodyPr>
            <a:lstStyle/>
            <a:p>
              <a:pPr lvl="0" algn="r" rtl="1">
                <a:spcBef>
                  <a:spcPts val="1000"/>
                </a:spcBef>
                <a:spcAft>
                  <a:spcPts val="1200"/>
                </a:spcAft>
                <a:defRPr/>
              </a:pPr>
              <a:r>
                <a:rPr lang="ar-EG"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ما هى قواعد هارسكو الأساسية؟</a:t>
              </a: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1E1FDBB8-931E-4490-B951-75F222A48DB1}"/>
              </a:ext>
            </a:extLst>
          </p:cNvPr>
          <p:cNvGrpSpPr/>
          <p:nvPr/>
        </p:nvGrpSpPr>
        <p:grpSpPr>
          <a:xfrm>
            <a:off x="4856346" y="2790364"/>
            <a:ext cx="6434406" cy="434598"/>
            <a:chOff x="4911858" y="1469960"/>
            <a:chExt cx="6434406" cy="434598"/>
          </a:xfrm>
        </p:grpSpPr>
        <p:sp>
          <p:nvSpPr>
            <p:cNvPr id="16" name="Rectangle: Rounded Corners 15">
              <a:extLst>
                <a:ext uri="{FF2B5EF4-FFF2-40B4-BE49-F238E27FC236}">
                  <a16:creationId xmlns:a16="http://schemas.microsoft.com/office/drawing/2014/main" id="{3ABBFDD8-DF30-4011-ADBA-47341B70089B}"/>
                </a:ext>
              </a:extLst>
            </p:cNvPr>
            <p:cNvSpPr/>
            <p:nvPr/>
          </p:nvSpPr>
          <p:spPr>
            <a:xfrm>
              <a:off x="4911858" y="1507478"/>
              <a:ext cx="5858575"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4BE10E6-EF4A-4910-A88A-BD694D96EB5F}"/>
                </a:ext>
              </a:extLst>
            </p:cNvPr>
            <p:cNvSpPr/>
            <p:nvPr/>
          </p:nvSpPr>
          <p:spPr>
            <a:xfrm>
              <a:off x="10741034" y="1472213"/>
              <a:ext cx="605230"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21CFB7-A7B0-4056-9D92-EAAF80C9C065}"/>
                </a:ext>
              </a:extLst>
            </p:cNvPr>
            <p:cNvSpPr/>
            <p:nvPr/>
          </p:nvSpPr>
          <p:spPr>
            <a:xfrm>
              <a:off x="5941322" y="1469960"/>
              <a:ext cx="4799712" cy="400110"/>
            </a:xfrm>
            <a:prstGeom prst="rect">
              <a:avLst/>
            </a:prstGeom>
          </p:spPr>
          <p:txBody>
            <a:bodyPr wrap="none">
              <a:spAutoFit/>
            </a:bodyPr>
            <a:lstStyle/>
            <a:p>
              <a:pPr lvl="0" algn="r" rtl="1">
                <a:spcBef>
                  <a:spcPts val="1000"/>
                </a:spcBef>
                <a:spcAft>
                  <a:spcPts val="1200"/>
                </a:spcAft>
                <a:defRPr/>
              </a:pPr>
              <a:r>
                <a:rPr lang="ar-EG"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ما هى العواقب إذا حدث إنتهاك لأىٍ من القواعد الأساسية؟</a:t>
              </a: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Graphic 18" descr="Gears">
            <a:extLst>
              <a:ext uri="{FF2B5EF4-FFF2-40B4-BE49-F238E27FC236}">
                <a16:creationId xmlns:a16="http://schemas.microsoft.com/office/drawing/2014/main" id="{E22D523D-9838-43C4-A3E7-B0C9559FC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0765581" y="2146508"/>
            <a:ext cx="437200" cy="437200"/>
          </a:xfrm>
          <a:prstGeom prst="rect">
            <a:avLst/>
          </a:prstGeom>
        </p:spPr>
      </p:pic>
      <p:pic>
        <p:nvPicPr>
          <p:cNvPr id="20" name="Graphic 19" descr="Question mark">
            <a:extLst>
              <a:ext uri="{FF2B5EF4-FFF2-40B4-BE49-F238E27FC236}">
                <a16:creationId xmlns:a16="http://schemas.microsoft.com/office/drawing/2014/main" id="{28CECD5B-40D6-4FF7-8369-FEF9CA35F7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793681" y="2822993"/>
            <a:ext cx="381000" cy="381000"/>
          </a:xfrm>
          <a:prstGeom prst="rect">
            <a:avLst/>
          </a:prstGeom>
        </p:spPr>
      </p:pic>
      <p:sp>
        <p:nvSpPr>
          <p:cNvPr id="22" name="Title 1">
            <a:extLst>
              <a:ext uri="{FF2B5EF4-FFF2-40B4-BE49-F238E27FC236}">
                <a16:creationId xmlns:a16="http://schemas.microsoft.com/office/drawing/2014/main" id="{754B9FAE-AB42-408B-96E7-6AFC91F4F5C9}"/>
              </a:ext>
            </a:extLst>
          </p:cNvPr>
          <p:cNvSpPr>
            <a:spLocks noGrp="1"/>
          </p:cNvSpPr>
          <p:nvPr>
            <p:ph type="title"/>
          </p:nvPr>
        </p:nvSpPr>
        <p:spPr>
          <a:xfrm>
            <a:off x="838201" y="257725"/>
            <a:ext cx="8701708" cy="632612"/>
          </a:xfrm>
        </p:spPr>
        <p:txBody>
          <a:bodyPr/>
          <a:lstStyle/>
          <a:p>
            <a:pPr algn="r" rtl="1"/>
            <a:r>
              <a:rPr lang="ar-EG" sz="4000" kern="0" dirty="0"/>
              <a:t>الأجندة</a:t>
            </a:r>
            <a:endParaRPr lang="en-US" sz="4000" kern="0" dirty="0"/>
          </a:p>
        </p:txBody>
      </p:sp>
    </p:spTree>
    <p:extLst>
      <p:ext uri="{BB962C8B-B14F-4D97-AF65-F5344CB8AC3E}">
        <p14:creationId xmlns:p14="http://schemas.microsoft.com/office/powerpoint/2010/main" val="31844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4116" y="893044"/>
            <a:ext cx="7447881" cy="497995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16000">
                <a:schemeClr val="tx1">
                  <a:alpha val="0"/>
                </a:schemeClr>
              </a:gs>
              <a:gs pos="49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56C0398-5236-4BB5-9A46-60F9A2101059}"/>
              </a:ext>
            </a:extLst>
          </p:cNvPr>
          <p:cNvSpPr/>
          <p:nvPr/>
        </p:nvSpPr>
        <p:spPr>
          <a:xfrm>
            <a:off x="2054492" y="1298504"/>
            <a:ext cx="3506095" cy="830997"/>
          </a:xfrm>
          <a:prstGeom prst="rect">
            <a:avLst/>
          </a:prstGeom>
        </p:spPr>
        <p:txBody>
          <a:bodyPr wrap="square">
            <a:spAutoFit/>
          </a:bodyPr>
          <a:lstStyle/>
          <a:p>
            <a:pPr algn="ctr">
              <a:defRPr/>
            </a:pPr>
            <a:r>
              <a:rPr lang="ar-EG" sz="24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تم تطوير قواعد هارسكو الأساسية من:</a:t>
            </a:r>
            <a:endParaRPr lang="en-US" sz="2400" b="1"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9" name="Straight Connector 38">
            <a:extLst>
              <a:ext uri="{FF2B5EF4-FFF2-40B4-BE49-F238E27FC236}">
                <a16:creationId xmlns:a16="http://schemas.microsoft.com/office/drawing/2014/main" id="{160180B1-94FC-478C-BB66-BFF2901382F8}"/>
              </a:ext>
            </a:extLst>
          </p:cNvPr>
          <p:cNvCxnSpPr>
            <a:cxnSpLocks/>
          </p:cNvCxnSpPr>
          <p:nvPr/>
        </p:nvCxnSpPr>
        <p:spPr>
          <a:xfrm>
            <a:off x="2677213"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A67ACB-6344-4B4F-8102-89006B3EFD18}"/>
              </a:ext>
            </a:extLst>
          </p:cNvPr>
          <p:cNvCxnSpPr>
            <a:cxnSpLocks/>
          </p:cNvCxnSpPr>
          <p:nvPr/>
        </p:nvCxnSpPr>
        <p:spPr>
          <a:xfrm>
            <a:off x="4903556"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4C69167-EF6C-45A6-A4A2-CE38B0B8F583}"/>
              </a:ext>
            </a:extLst>
          </p:cNvPr>
          <p:cNvSpPr/>
          <p:nvPr/>
        </p:nvSpPr>
        <p:spPr>
          <a:xfrm>
            <a:off x="696686" y="4990258"/>
            <a:ext cx="6225629" cy="885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ixaDeTexto 12">
            <a:extLst>
              <a:ext uri="{FF2B5EF4-FFF2-40B4-BE49-F238E27FC236}">
                <a16:creationId xmlns:a16="http://schemas.microsoft.com/office/drawing/2014/main" id="{A49352FD-70A5-4694-9C03-B32BB0D9805F}"/>
              </a:ext>
            </a:extLst>
          </p:cNvPr>
          <p:cNvSpPr txBox="1"/>
          <p:nvPr/>
        </p:nvSpPr>
        <p:spPr>
          <a:xfrm>
            <a:off x="759227" y="5113306"/>
            <a:ext cx="6096623" cy="646331"/>
          </a:xfrm>
          <a:prstGeom prst="rect">
            <a:avLst/>
          </a:prstGeom>
          <a:noFill/>
        </p:spPr>
        <p:txBody>
          <a:bodyPr wrap="square">
            <a:spAutoFit/>
          </a:bodyPr>
          <a:lstStyle/>
          <a:p>
            <a:pPr algn="ctr">
              <a:defRPr/>
            </a:pPr>
            <a:r>
              <a:rPr lang="ar-EG" i="1" dirty="0">
                <a:solidFill>
                  <a:schemeClr val="bg1"/>
                </a:solidFill>
                <a:latin typeface="Open Sans" panose="020B0606030504020204" pitchFamily="34" charset="0"/>
                <a:ea typeface="Open Sans" panose="020B0606030504020204" pitchFamily="34" charset="0"/>
                <a:cs typeface="Open Sans" panose="020B0606030504020204" pitchFamily="34" charset="0"/>
              </a:rPr>
              <a:t>هذه القواعد ليست ضوابط جديدة للمخاطر ، لقد تم تضمينها في إجراءاتنا وممارسات العمل لدينا لسنوات عديدة.</a:t>
            </a:r>
            <a:endPar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Rectangle 67">
            <a:extLst>
              <a:ext uri="{FF2B5EF4-FFF2-40B4-BE49-F238E27FC236}">
                <a16:creationId xmlns:a16="http://schemas.microsoft.com/office/drawing/2014/main" id="{D507EDDC-8C84-4226-8061-4F88C4E94405}"/>
              </a:ext>
            </a:extLst>
          </p:cNvPr>
          <p:cNvSpPr/>
          <p:nvPr/>
        </p:nvSpPr>
        <p:spPr>
          <a:xfrm>
            <a:off x="726883" y="1236242"/>
            <a:ext cx="6195432" cy="949010"/>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09E9BD03-B7F3-41D9-9734-1D841825C772}"/>
              </a:ext>
            </a:extLst>
          </p:cNvPr>
          <p:cNvCxnSpPr>
            <a:cxnSpLocks/>
          </p:cNvCxnSpPr>
          <p:nvPr/>
        </p:nvCxnSpPr>
        <p:spPr>
          <a:xfrm>
            <a:off x="6922315"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4B48C2F-DBA9-42CA-B28B-B60418DE5465}"/>
              </a:ext>
            </a:extLst>
          </p:cNvPr>
          <p:cNvCxnSpPr>
            <a:cxnSpLocks/>
          </p:cNvCxnSpPr>
          <p:nvPr/>
        </p:nvCxnSpPr>
        <p:spPr>
          <a:xfrm>
            <a:off x="726883" y="221216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74B4EE-29B7-420C-898B-1DD248AADD6C}"/>
              </a:ext>
            </a:extLst>
          </p:cNvPr>
          <p:cNvGrpSpPr/>
          <p:nvPr/>
        </p:nvGrpSpPr>
        <p:grpSpPr>
          <a:xfrm>
            <a:off x="1340421" y="2373826"/>
            <a:ext cx="5446841" cy="2337319"/>
            <a:chOff x="1340421" y="2373826"/>
            <a:chExt cx="5446841" cy="2337319"/>
          </a:xfrm>
        </p:grpSpPr>
        <p:pic>
          <p:nvPicPr>
            <p:cNvPr id="25" name="Graphic 24">
              <a:extLst>
                <a:ext uri="{FF2B5EF4-FFF2-40B4-BE49-F238E27FC236}">
                  <a16:creationId xmlns:a16="http://schemas.microsoft.com/office/drawing/2014/main" id="{E697972A-EFB4-4211-B996-D078B893F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421" y="2373826"/>
              <a:ext cx="609600" cy="742950"/>
            </a:xfrm>
            <a:prstGeom prst="rect">
              <a:avLst/>
            </a:prstGeom>
          </p:spPr>
        </p:pic>
        <p:sp>
          <p:nvSpPr>
            <p:cNvPr id="26" name="Rectangle 25">
              <a:extLst>
                <a:ext uri="{FF2B5EF4-FFF2-40B4-BE49-F238E27FC236}">
                  <a16:creationId xmlns:a16="http://schemas.microsoft.com/office/drawing/2014/main" id="{1A7CAA48-4A0C-4CD0-A4D2-113D3F04020D}"/>
                </a:ext>
              </a:extLst>
            </p:cNvPr>
            <p:cNvSpPr/>
            <p:nvPr/>
          </p:nvSpPr>
          <p:spPr>
            <a:xfrm>
              <a:off x="5086130" y="3510816"/>
              <a:ext cx="1701132" cy="1200329"/>
            </a:xfrm>
            <a:prstGeom prst="rect">
              <a:avLst/>
            </a:prstGeom>
          </p:spPr>
          <p:txBody>
            <a:bodyPr wrap="square">
              <a:spAutoFit/>
            </a:bodyPr>
            <a:lstStyle/>
            <a:p>
              <a:pPr algn="ctr"/>
              <a:r>
                <a:rPr lang="ar-EG" dirty="0">
                  <a:solidFill>
                    <a:schemeClr val="bg1"/>
                  </a:solidFill>
                  <a:latin typeface="Open Sans" panose="020B0606030504020204"/>
                </a:rPr>
                <a:t>مراجعة المخاطر الكبيرة فى العمليات والأعمال التى تقوم بها هارسكو</a:t>
              </a:r>
              <a:endParaRPr lang="en-US" dirty="0">
                <a:solidFill>
                  <a:schemeClr val="bg1"/>
                </a:solidFill>
                <a:latin typeface="Open Sans" panose="020B0606030504020204"/>
              </a:endParaRPr>
            </a:p>
          </p:txBody>
        </p:sp>
        <p:sp>
          <p:nvSpPr>
            <p:cNvPr id="27" name="Oval 26">
              <a:extLst>
                <a:ext uri="{FF2B5EF4-FFF2-40B4-BE49-F238E27FC236}">
                  <a16:creationId xmlns:a16="http://schemas.microsoft.com/office/drawing/2014/main" id="{82D9CDA7-E62B-443B-8FDD-2A6BA8642FDA}"/>
                </a:ext>
              </a:extLst>
            </p:cNvPr>
            <p:cNvSpPr/>
            <p:nvPr/>
          </p:nvSpPr>
          <p:spPr>
            <a:xfrm>
              <a:off x="1567497" y="3278550"/>
              <a:ext cx="155448" cy="155448"/>
            </a:xfrm>
            <a:prstGeom prst="ellipse">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6DEBB3-7AC7-4F8B-BB5A-8EF179D93C19}"/>
                </a:ext>
              </a:extLst>
            </p:cNvPr>
            <p:cNvSpPr/>
            <p:nvPr/>
          </p:nvSpPr>
          <p:spPr>
            <a:xfrm>
              <a:off x="1475460" y="2508784"/>
              <a:ext cx="328936"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6" name="Straight Connector 45">
              <a:extLst>
                <a:ext uri="{FF2B5EF4-FFF2-40B4-BE49-F238E27FC236}">
                  <a16:creationId xmlns:a16="http://schemas.microsoft.com/office/drawing/2014/main" id="{A0B64835-5337-4E3E-B4C4-0402A6AE0E60}"/>
                </a:ext>
              </a:extLst>
            </p:cNvPr>
            <p:cNvCxnSpPr/>
            <p:nvPr/>
          </p:nvCxnSpPr>
          <p:spPr>
            <a:xfrm>
              <a:off x="1644522" y="3050051"/>
              <a:ext cx="0" cy="233588"/>
            </a:xfrm>
            <a:prstGeom prst="line">
              <a:avLst/>
            </a:prstGeom>
            <a:ln w="19050">
              <a:solidFill>
                <a:srgbClr val="808DA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AC6101D-C38E-4BFB-80F0-F5C407ED47F1}"/>
              </a:ext>
            </a:extLst>
          </p:cNvPr>
          <p:cNvGrpSpPr/>
          <p:nvPr/>
        </p:nvGrpSpPr>
        <p:grpSpPr>
          <a:xfrm>
            <a:off x="2966288" y="2379736"/>
            <a:ext cx="1701133" cy="2052297"/>
            <a:chOff x="2966288" y="2379736"/>
            <a:chExt cx="1701133" cy="2052297"/>
          </a:xfrm>
        </p:grpSpPr>
        <p:pic>
          <p:nvPicPr>
            <p:cNvPr id="30" name="Graphic 29">
              <a:extLst>
                <a:ext uri="{FF2B5EF4-FFF2-40B4-BE49-F238E27FC236}">
                  <a16:creationId xmlns:a16="http://schemas.microsoft.com/office/drawing/2014/main" id="{CFAB60BF-9E79-42C1-A768-4DCB6CF65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2740" y="2379736"/>
              <a:ext cx="609600" cy="742950"/>
            </a:xfrm>
            <a:prstGeom prst="rect">
              <a:avLst/>
            </a:prstGeom>
          </p:spPr>
        </p:pic>
        <p:sp>
          <p:nvSpPr>
            <p:cNvPr id="31" name="Oval 30">
              <a:extLst>
                <a:ext uri="{FF2B5EF4-FFF2-40B4-BE49-F238E27FC236}">
                  <a16:creationId xmlns:a16="http://schemas.microsoft.com/office/drawing/2014/main" id="{2F2DA945-162C-47FE-96EA-B657245E7113}"/>
                </a:ext>
              </a:extLst>
            </p:cNvPr>
            <p:cNvSpPr/>
            <p:nvPr/>
          </p:nvSpPr>
          <p:spPr>
            <a:xfrm>
              <a:off x="3731517" y="3282938"/>
              <a:ext cx="155448" cy="155448"/>
            </a:xfrm>
            <a:prstGeom prst="ellipse">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F59148-0CFE-4B9D-AB51-E20296C697DD}"/>
                </a:ext>
              </a:extLst>
            </p:cNvPr>
            <p:cNvSpPr/>
            <p:nvPr/>
          </p:nvSpPr>
          <p:spPr>
            <a:xfrm>
              <a:off x="2966288" y="3508703"/>
              <a:ext cx="1701133" cy="923330"/>
            </a:xfrm>
            <a:prstGeom prst="rect">
              <a:avLst/>
            </a:prstGeom>
          </p:spPr>
          <p:txBody>
            <a:bodyPr wrap="square">
              <a:spAutoFit/>
            </a:bodyPr>
            <a:lstStyle/>
            <a:p>
              <a:pPr algn="ctr"/>
              <a:r>
                <a:rPr lang="ar-EG" dirty="0">
                  <a:solidFill>
                    <a:schemeClr val="bg1"/>
                  </a:solidFill>
                  <a:latin typeface="Open Sans" panose="020B0606030504020204"/>
                </a:rPr>
                <a:t>مراجعة الحوادث المميتة التى حدثت فى مواقع هارسكو</a:t>
              </a:r>
              <a:endParaRPr lang="en-US" dirty="0">
                <a:solidFill>
                  <a:schemeClr val="bg1"/>
                </a:solidFill>
                <a:latin typeface="Open Sans" panose="020B0606030504020204"/>
              </a:endParaRPr>
            </a:p>
          </p:txBody>
        </p:sp>
        <p:sp>
          <p:nvSpPr>
            <p:cNvPr id="33" name="Rectangle 32">
              <a:extLst>
                <a:ext uri="{FF2B5EF4-FFF2-40B4-BE49-F238E27FC236}">
                  <a16:creationId xmlns:a16="http://schemas.microsoft.com/office/drawing/2014/main" id="{71A9A806-E8F4-4B2B-AE2B-F6CC39E483B1}"/>
                </a:ext>
              </a:extLst>
            </p:cNvPr>
            <p:cNvSpPr/>
            <p:nvPr/>
          </p:nvSpPr>
          <p:spPr>
            <a:xfrm>
              <a:off x="3644773" y="2519099"/>
              <a:ext cx="328936"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7" name="Straight Connector 46">
              <a:extLst>
                <a:ext uri="{FF2B5EF4-FFF2-40B4-BE49-F238E27FC236}">
                  <a16:creationId xmlns:a16="http://schemas.microsoft.com/office/drawing/2014/main" id="{EA1237F2-86F9-4F3D-81F6-B0303AE8AB8E}"/>
                </a:ext>
              </a:extLst>
            </p:cNvPr>
            <p:cNvCxnSpPr/>
            <p:nvPr/>
          </p:nvCxnSpPr>
          <p:spPr>
            <a:xfrm>
              <a:off x="3807540" y="3071429"/>
              <a:ext cx="0" cy="233588"/>
            </a:xfrm>
            <a:prstGeom prst="line">
              <a:avLst/>
            </a:prstGeom>
            <a:ln w="19050">
              <a:solidFill>
                <a:srgbClr val="5A95C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82746FC-FD33-4E56-85BB-A808156C5594}"/>
              </a:ext>
            </a:extLst>
          </p:cNvPr>
          <p:cNvGrpSpPr/>
          <p:nvPr/>
        </p:nvGrpSpPr>
        <p:grpSpPr>
          <a:xfrm>
            <a:off x="704174" y="2379736"/>
            <a:ext cx="5538140" cy="2052297"/>
            <a:chOff x="704174" y="2379736"/>
            <a:chExt cx="5538140" cy="2052297"/>
          </a:xfrm>
        </p:grpSpPr>
        <p:sp>
          <p:nvSpPr>
            <p:cNvPr id="35" name="Rectangle 34">
              <a:extLst>
                <a:ext uri="{FF2B5EF4-FFF2-40B4-BE49-F238E27FC236}">
                  <a16:creationId xmlns:a16="http://schemas.microsoft.com/office/drawing/2014/main" id="{888C2D2B-F566-4BDF-8567-3D8F7CF44A4C}"/>
                </a:ext>
              </a:extLst>
            </p:cNvPr>
            <p:cNvSpPr/>
            <p:nvPr/>
          </p:nvSpPr>
          <p:spPr>
            <a:xfrm>
              <a:off x="704174" y="3508703"/>
              <a:ext cx="1893319" cy="923330"/>
            </a:xfrm>
            <a:prstGeom prst="rect">
              <a:avLst/>
            </a:prstGeom>
          </p:spPr>
          <p:txBody>
            <a:bodyPr wrap="square">
              <a:spAutoFit/>
            </a:bodyPr>
            <a:lstStyle/>
            <a:p>
              <a:pPr algn="ctr"/>
              <a:r>
                <a:rPr lang="ar-EG" dirty="0">
                  <a:solidFill>
                    <a:schemeClr val="bg1"/>
                  </a:solidFill>
                  <a:latin typeface="Open Sans" panose="020B0606030504020204"/>
                </a:rPr>
                <a:t>مقارنة ومراجعة نماذج القواعد المماثلة فى الصناعة بشكل عام</a:t>
              </a:r>
              <a:endParaRPr lang="en-US" dirty="0">
                <a:solidFill>
                  <a:schemeClr val="bg1"/>
                </a:solidFill>
                <a:latin typeface="Open Sans" panose="020B0606030504020204"/>
              </a:endParaRPr>
            </a:p>
          </p:txBody>
        </p:sp>
        <p:sp>
          <p:nvSpPr>
            <p:cNvPr id="36" name="Oval 35">
              <a:extLst>
                <a:ext uri="{FF2B5EF4-FFF2-40B4-BE49-F238E27FC236}">
                  <a16:creationId xmlns:a16="http://schemas.microsoft.com/office/drawing/2014/main" id="{2F167B27-67E5-455B-9644-52A5C18D67FA}"/>
                </a:ext>
              </a:extLst>
            </p:cNvPr>
            <p:cNvSpPr/>
            <p:nvPr/>
          </p:nvSpPr>
          <p:spPr>
            <a:xfrm>
              <a:off x="5859790" y="3279890"/>
              <a:ext cx="155448" cy="155448"/>
            </a:xfrm>
            <a:prstGeom prst="ellipse">
              <a:avLst/>
            </a:prstGeom>
            <a:solidFill>
              <a:srgbClr val="B8D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74FAEFC1-8886-4835-9BF6-C11062832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2714" y="2379736"/>
              <a:ext cx="609600" cy="742950"/>
            </a:xfrm>
            <a:prstGeom prst="rect">
              <a:avLst/>
            </a:prstGeom>
          </p:spPr>
        </p:pic>
        <p:sp>
          <p:nvSpPr>
            <p:cNvPr id="38" name="Rectangle 37">
              <a:extLst>
                <a:ext uri="{FF2B5EF4-FFF2-40B4-BE49-F238E27FC236}">
                  <a16:creationId xmlns:a16="http://schemas.microsoft.com/office/drawing/2014/main" id="{8F34F0F1-B434-44FA-A74F-C5407BD700EA}"/>
                </a:ext>
              </a:extLst>
            </p:cNvPr>
            <p:cNvSpPr/>
            <p:nvPr/>
          </p:nvSpPr>
          <p:spPr>
            <a:xfrm>
              <a:off x="5758232" y="2525528"/>
              <a:ext cx="328936"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8" name="Straight Connector 47">
              <a:extLst>
                <a:ext uri="{FF2B5EF4-FFF2-40B4-BE49-F238E27FC236}">
                  <a16:creationId xmlns:a16="http://schemas.microsoft.com/office/drawing/2014/main" id="{C0A10CFF-CA3D-4F8E-B53A-1E83D4B7DAF4}"/>
                </a:ext>
              </a:extLst>
            </p:cNvPr>
            <p:cNvCxnSpPr/>
            <p:nvPr/>
          </p:nvCxnSpPr>
          <p:spPr>
            <a:xfrm>
              <a:off x="5937514" y="3071429"/>
              <a:ext cx="0" cy="233588"/>
            </a:xfrm>
            <a:prstGeom prst="line">
              <a:avLst/>
            </a:prstGeom>
            <a:ln w="19050">
              <a:solidFill>
                <a:srgbClr val="B8D8AF"/>
              </a:solidFill>
            </a:ln>
          </p:spPr>
          <p:style>
            <a:lnRef idx="1">
              <a:schemeClr val="accent1"/>
            </a:lnRef>
            <a:fillRef idx="0">
              <a:schemeClr val="accent1"/>
            </a:fillRef>
            <a:effectRef idx="0">
              <a:schemeClr val="accent1"/>
            </a:effectRef>
            <a:fontRef idx="minor">
              <a:schemeClr val="tx1"/>
            </a:fontRef>
          </p:style>
        </p:cxnSp>
      </p:grpSp>
      <p:sp>
        <p:nvSpPr>
          <p:cNvPr id="34" name="Title 1">
            <a:extLst>
              <a:ext uri="{FF2B5EF4-FFF2-40B4-BE49-F238E27FC236}">
                <a16:creationId xmlns:a16="http://schemas.microsoft.com/office/drawing/2014/main" id="{E0070FA7-8F71-424C-A764-DCFB560DB8F1}"/>
              </a:ext>
            </a:extLst>
          </p:cNvPr>
          <p:cNvSpPr>
            <a:spLocks noGrp="1"/>
          </p:cNvSpPr>
          <p:nvPr>
            <p:ph type="title"/>
          </p:nvPr>
        </p:nvSpPr>
        <p:spPr>
          <a:xfrm>
            <a:off x="838201" y="257725"/>
            <a:ext cx="8701708" cy="632612"/>
          </a:xfrm>
        </p:spPr>
        <p:txBody>
          <a:bodyPr/>
          <a:lstStyle/>
          <a:p>
            <a:pPr algn="r" rtl="1"/>
            <a:r>
              <a:rPr lang="ar-EG" sz="4000" kern="0" dirty="0"/>
              <a:t>كيف؟</a:t>
            </a:r>
            <a:endParaRPr lang="en-US" sz="4000" kern="0" dirty="0"/>
          </a:p>
        </p:txBody>
      </p:sp>
    </p:spTree>
    <p:extLst>
      <p:ext uri="{BB962C8B-B14F-4D97-AF65-F5344CB8AC3E}">
        <p14:creationId xmlns:p14="http://schemas.microsoft.com/office/powerpoint/2010/main" val="695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DE45384-E8E2-4002-989A-78F474B5A1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1" y="865282"/>
            <a:ext cx="12188390" cy="5000509"/>
          </a:xfrm>
          <a:prstGeom prst="rect">
            <a:avLst/>
          </a:prstGeom>
        </p:spPr>
      </p:pic>
      <p:sp>
        <p:nvSpPr>
          <p:cNvPr id="20" name="Rectangle 19">
            <a:extLst>
              <a:ext uri="{FF2B5EF4-FFF2-40B4-BE49-F238E27FC236}">
                <a16:creationId xmlns:a16="http://schemas.microsoft.com/office/drawing/2014/main" id="{C01AAB05-9562-40BB-9369-E0F1D8AF86FF}"/>
              </a:ext>
            </a:extLst>
          </p:cNvPr>
          <p:cNvSpPr/>
          <p:nvPr/>
        </p:nvSpPr>
        <p:spPr>
          <a:xfrm flipH="1">
            <a:off x="-838" y="873753"/>
            <a:ext cx="12192000" cy="5000505"/>
          </a:xfrm>
          <a:prstGeom prst="rect">
            <a:avLst/>
          </a:prstGeom>
          <a:gradFill flip="none" rotWithShape="1">
            <a:gsLst>
              <a:gs pos="0">
                <a:schemeClr val="tx1">
                  <a:alpha val="19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85C579E-7A70-4631-B25A-CC0CDF1FC22C}"/>
              </a:ext>
            </a:extLst>
          </p:cNvPr>
          <p:cNvCxnSpPr>
            <a:cxnSpLocks/>
          </p:cNvCxnSpPr>
          <p:nvPr/>
        </p:nvCxnSpPr>
        <p:spPr>
          <a:xfrm>
            <a:off x="4394219" y="2188029"/>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344A86-F46C-4271-994A-D162717EB322}"/>
              </a:ext>
            </a:extLst>
          </p:cNvPr>
          <p:cNvCxnSpPr>
            <a:cxnSpLocks/>
          </p:cNvCxnSpPr>
          <p:nvPr/>
        </p:nvCxnSpPr>
        <p:spPr>
          <a:xfrm>
            <a:off x="4394218" y="3287490"/>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009A1A5-7D40-4E5D-B2A1-3B73CF03B72B}"/>
              </a:ext>
            </a:extLst>
          </p:cNvPr>
          <p:cNvSpPr/>
          <p:nvPr/>
        </p:nvSpPr>
        <p:spPr>
          <a:xfrm>
            <a:off x="5078807" y="1449269"/>
            <a:ext cx="6096000" cy="690574"/>
          </a:xfrm>
          <a:prstGeom prst="rect">
            <a:avLst/>
          </a:prstGeom>
        </p:spPr>
        <p:txBody>
          <a:bodyPr>
            <a:spAutoFit/>
          </a:bodyPr>
          <a:lstStyle/>
          <a:p>
            <a:pPr lvl="0" algn="r" defTabSz="914400" rtl="1">
              <a:lnSpc>
                <a:spcPts val="2400"/>
              </a:lnSpc>
              <a:spcAft>
                <a:spcPts val="1200"/>
              </a:spcAft>
              <a:defRPr/>
            </a:pPr>
            <a:r>
              <a:rPr lang="ar-EG"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القواعد الأساسية </a:t>
            </a:r>
            <a:r>
              <a:rPr lang="ar-EG" kern="0" dirty="0">
                <a:solidFill>
                  <a:schemeClr val="bg1"/>
                </a:solidFill>
                <a:latin typeface="Open Sans" panose="020B0606030504020204" pitchFamily="34" charset="0"/>
                <a:ea typeface="Open Sans" panose="020B0606030504020204" pitchFamily="34" charset="0"/>
              </a:rPr>
              <a:t>تم وضعها للمساعدة في منع المخاطر القاتلة المحتملة فى مواقع العمل الخاصة ب هارسكو.</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BC3EED8A-3685-4701-8C17-3AD286616132}"/>
              </a:ext>
            </a:extLst>
          </p:cNvPr>
          <p:cNvSpPr/>
          <p:nvPr/>
        </p:nvSpPr>
        <p:spPr>
          <a:xfrm>
            <a:off x="5078807" y="2553098"/>
            <a:ext cx="6096000" cy="691856"/>
          </a:xfrm>
          <a:prstGeom prst="rect">
            <a:avLst/>
          </a:prstGeom>
        </p:spPr>
        <p:txBody>
          <a:bodyPr>
            <a:spAutoFit/>
          </a:bodyPr>
          <a:lstStyle/>
          <a:p>
            <a:pPr lvl="0" algn="r" defTabSz="914400" rtl="1">
              <a:lnSpc>
                <a:spcPts val="2400"/>
              </a:lnSpc>
              <a:spcAft>
                <a:spcPts val="1200"/>
              </a:spcAft>
              <a:defRPr/>
            </a:pPr>
            <a:r>
              <a:rPr lang="ar-EG"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إذا تم استخدامها </a:t>
            </a:r>
            <a:r>
              <a:rPr lang="ar-EG" kern="0" dirty="0">
                <a:solidFill>
                  <a:schemeClr val="bg1"/>
                </a:solidFill>
                <a:latin typeface="Open Sans" panose="020B0606030504020204" pitchFamily="34" charset="0"/>
                <a:ea typeface="Open Sans" panose="020B0606030504020204" pitchFamily="34" charset="0"/>
              </a:rPr>
              <a:t>جنبًا إلى جنب مع ضوابط إدارة المخاطر ، فإنها ستنتج الطريقة الأكثر أمانًا لأداء أعمالنا.</a:t>
            </a:r>
            <a:endParaRPr lang="en-US" kern="0" dirty="0">
              <a:solidFill>
                <a:schemeClr val="bg1"/>
              </a:solidFill>
              <a:latin typeface="Open Sans" panose="020B0606030504020204" pitchFamily="34" charset="0"/>
              <a:ea typeface="Open Sans" panose="020B0606030504020204" pitchFamily="34" charset="0"/>
            </a:endParaRPr>
          </a:p>
        </p:txBody>
      </p:sp>
      <p:sp>
        <p:nvSpPr>
          <p:cNvPr id="35" name="Rectangle 34">
            <a:extLst>
              <a:ext uri="{FF2B5EF4-FFF2-40B4-BE49-F238E27FC236}">
                <a16:creationId xmlns:a16="http://schemas.microsoft.com/office/drawing/2014/main" id="{ABDF9657-E887-410C-913E-B22EA61E4B48}"/>
              </a:ext>
            </a:extLst>
          </p:cNvPr>
          <p:cNvSpPr/>
          <p:nvPr/>
        </p:nvSpPr>
        <p:spPr>
          <a:xfrm>
            <a:off x="4123267" y="3689693"/>
            <a:ext cx="7051539" cy="689099"/>
          </a:xfrm>
          <a:prstGeom prst="rect">
            <a:avLst/>
          </a:prstGeom>
        </p:spPr>
        <p:txBody>
          <a:bodyPr wrap="square">
            <a:spAutoFit/>
          </a:bodyPr>
          <a:lstStyle/>
          <a:p>
            <a:pPr lvl="0" algn="r" defTabSz="914400" rtl="1">
              <a:lnSpc>
                <a:spcPts val="2400"/>
              </a:lnSpc>
              <a:spcAft>
                <a:spcPts val="1200"/>
              </a:spcAft>
              <a:defRPr/>
            </a:pPr>
            <a:r>
              <a:rPr lang="ar-EG"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القواعد هي ضوابط المخاطر </a:t>
            </a:r>
            <a:r>
              <a:rPr lang="ar-EG" kern="0" dirty="0">
                <a:solidFill>
                  <a:schemeClr val="bg1"/>
                </a:solidFill>
                <a:latin typeface="Open Sans" panose="020B0606030504020204" pitchFamily="34" charset="0"/>
                <a:ea typeface="Open Sans" panose="020B0606030504020204" pitchFamily="34" charset="0"/>
              </a:rPr>
              <a:t>التي تقع ضمن سلطة جميع الموظفين والمقاولين والعمالة المؤقتة والزوار لتطبيقها ؛ فضلاً عن أن كل فرد منهم مسئول بشكل شخصي عن الامتثال لها.</a:t>
            </a:r>
            <a:endParaRPr lang="en-US" kern="0" dirty="0">
              <a:solidFill>
                <a:schemeClr val="bg1"/>
              </a:solidFill>
              <a:latin typeface="Open Sans" panose="020B0606030504020204" pitchFamily="34" charset="0"/>
              <a:ea typeface="Open Sans" panose="020B0606030504020204" pitchFamily="34" charset="0"/>
            </a:endParaRPr>
          </a:p>
        </p:txBody>
      </p:sp>
      <p:cxnSp>
        <p:nvCxnSpPr>
          <p:cNvPr id="38" name="Straight Connector 37">
            <a:extLst>
              <a:ext uri="{FF2B5EF4-FFF2-40B4-BE49-F238E27FC236}">
                <a16:creationId xmlns:a16="http://schemas.microsoft.com/office/drawing/2014/main" id="{B9D0488C-61E8-4E39-8ADD-94884299B260}"/>
              </a:ext>
            </a:extLst>
          </p:cNvPr>
          <p:cNvCxnSpPr>
            <a:cxnSpLocks/>
          </p:cNvCxnSpPr>
          <p:nvPr/>
        </p:nvCxnSpPr>
        <p:spPr>
          <a:xfrm>
            <a:off x="4334948" y="4419601"/>
            <a:ext cx="7881257"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46506D-F941-41ED-BD97-AC6EC79A309F}"/>
              </a:ext>
            </a:extLst>
          </p:cNvPr>
          <p:cNvSpPr/>
          <p:nvPr/>
        </p:nvSpPr>
        <p:spPr>
          <a:xfrm>
            <a:off x="11286101" y="1393021"/>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C764C-B681-4D10-A399-7BBE44AE3292}"/>
              </a:ext>
            </a:extLst>
          </p:cNvPr>
          <p:cNvSpPr/>
          <p:nvPr/>
        </p:nvSpPr>
        <p:spPr>
          <a:xfrm>
            <a:off x="11285924" y="2497464"/>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9AD8FDD-6D65-467C-8AC3-94C458349413}"/>
              </a:ext>
            </a:extLst>
          </p:cNvPr>
          <p:cNvSpPr/>
          <p:nvPr/>
        </p:nvSpPr>
        <p:spPr>
          <a:xfrm>
            <a:off x="11285924" y="3631840"/>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E5EC59F-24E2-4750-84D8-2DE9AACFB983}"/>
              </a:ext>
            </a:extLst>
          </p:cNvPr>
          <p:cNvSpPr>
            <a:spLocks noGrp="1"/>
          </p:cNvSpPr>
          <p:nvPr>
            <p:ph type="title"/>
          </p:nvPr>
        </p:nvSpPr>
        <p:spPr>
          <a:xfrm>
            <a:off x="838201" y="257725"/>
            <a:ext cx="8701708" cy="632612"/>
          </a:xfrm>
        </p:spPr>
        <p:txBody>
          <a:bodyPr/>
          <a:lstStyle/>
          <a:p>
            <a:pPr algn="r" rtl="1"/>
            <a:r>
              <a:rPr lang="ar-EG" sz="4000" kern="0" dirty="0"/>
              <a:t>ماذا؟</a:t>
            </a:r>
            <a:endParaRPr lang="en-US" sz="4000" kern="0" dirty="0"/>
          </a:p>
        </p:txBody>
      </p:sp>
    </p:spTree>
    <p:extLst>
      <p:ext uri="{BB962C8B-B14F-4D97-AF65-F5344CB8AC3E}">
        <p14:creationId xmlns:p14="http://schemas.microsoft.com/office/powerpoint/2010/main" val="5415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a:xfrm>
            <a:off x="838201" y="257725"/>
            <a:ext cx="8701708" cy="632612"/>
          </a:xfrm>
        </p:spPr>
        <p:txBody>
          <a:bodyPr/>
          <a:lstStyle/>
          <a:p>
            <a:pPr algn="r" rtl="1"/>
            <a:r>
              <a:rPr lang="ar-EG" sz="4000" kern="0" dirty="0"/>
              <a:t>القواعد</a:t>
            </a:r>
            <a:endParaRPr lang="en-US" sz="40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739" y="905695"/>
            <a:ext cx="8856109" cy="498156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3506154" y="890337"/>
            <a:ext cx="8701708" cy="5000509"/>
          </a:xfrm>
          <a:prstGeom prst="rect">
            <a:avLst/>
          </a:prstGeom>
          <a:gradFill flip="none" rotWithShape="1">
            <a:gsLst>
              <a:gs pos="0">
                <a:schemeClr val="tx1">
                  <a:alpha val="6000"/>
                </a:schemeClr>
              </a:gs>
              <a:gs pos="4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0006799" y="1561060"/>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5074263" y="1561060"/>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9900746" y="1812703"/>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1</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5109885" y="1643187"/>
            <a:ext cx="4953000" cy="923330"/>
          </a:xfrm>
        </p:spPr>
        <p:txBody>
          <a:bodyPr/>
          <a:lstStyle/>
          <a:p>
            <a:pPr marL="0" lvl="0" indent="0" algn="r" defTabSz="261938">
              <a:lnSpc>
                <a:spcPct val="100000"/>
              </a:lnSpc>
              <a:buNone/>
            </a:pPr>
            <a:r>
              <a:rPr lang="en-US" sz="2800" b="1" dirty="0">
                <a:solidFill>
                  <a:schemeClr val="bg1"/>
                </a:solidFill>
              </a:rPr>
              <a:t>	</a:t>
            </a:r>
            <a:r>
              <a:rPr lang="ar-EG" sz="3200" b="1" dirty="0">
                <a:solidFill>
                  <a:schemeClr val="bg1"/>
                </a:solidFill>
              </a:rPr>
              <a:t>المخدرات و الكحول</a:t>
            </a:r>
            <a:br>
              <a:rPr lang="en-US" sz="2800" b="1" dirty="0">
                <a:solidFill>
                  <a:schemeClr val="bg1"/>
                </a:solidFill>
              </a:rPr>
            </a:br>
            <a:r>
              <a:rPr lang="en-US" sz="2800" dirty="0">
                <a:solidFill>
                  <a:schemeClr val="bg1"/>
                </a:solidFill>
              </a:rPr>
              <a:t>	</a:t>
            </a:r>
            <a:r>
              <a:rPr lang="ar-EG" sz="3200" dirty="0">
                <a:solidFill>
                  <a:schemeClr val="bg1"/>
                </a:solidFill>
              </a:rPr>
              <a:t>جاهز للعمل</a:t>
            </a:r>
            <a:endParaRPr lang="pt-B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937146" y="2985560"/>
            <a:ext cx="4963600"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أذهب دائماً إلى العمل فى حالة جاهزية وخالى من الكحوليات او المخدرات</a:t>
            </a:r>
            <a:endParaRPr lang="pt-BR"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889616" y="371996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0090082" y="1616748"/>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quot;Not Allowed&quot; Symbol 5">
            <a:extLst>
              <a:ext uri="{FF2B5EF4-FFF2-40B4-BE49-F238E27FC236}">
                <a16:creationId xmlns:a16="http://schemas.microsoft.com/office/drawing/2014/main" id="{08CD2BD0-4634-420A-9E85-14A04874E9C1}"/>
              </a:ext>
            </a:extLst>
          </p:cNvPr>
          <p:cNvSpPr/>
          <p:nvPr/>
        </p:nvSpPr>
        <p:spPr>
          <a:xfrm>
            <a:off x="956365" y="1125647"/>
            <a:ext cx="3463787" cy="3463787"/>
          </a:xfrm>
          <a:prstGeom prst="noSmoking">
            <a:avLst>
              <a:gd name="adj" fmla="val 9216"/>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 Placeholder 1">
            <a:extLst>
              <a:ext uri="{FF2B5EF4-FFF2-40B4-BE49-F238E27FC236}">
                <a16:creationId xmlns:a16="http://schemas.microsoft.com/office/drawing/2014/main" id="{B5AB55D5-3864-491D-A2F5-39459286EC49}"/>
              </a:ext>
            </a:extLst>
          </p:cNvPr>
          <p:cNvSpPr txBox="1">
            <a:spLocks/>
          </p:cNvSpPr>
          <p:nvPr/>
        </p:nvSpPr>
        <p:spPr>
          <a:xfrm>
            <a:off x="2613467" y="3774868"/>
            <a:ext cx="7287279" cy="1661993"/>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الأشخاص المتأثرون بأى مستوى من الكحوليات او المخدرات الأخرى لن يتم السماح لهم بدخول أىٍ من مناطق هارسكو. </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تاثير الكحوليات اوالمخدرات الأخرى قد تقلل من قدرتك على أداء العمل بشكل آمن. </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الأدوية الموصوفة مسبقاً يجب ان يتم مناقشتها ايضاً مع الطبيب المعالج وإذا كانت سوف تأثر على أدائك بأى شكل، يجب إعلام هارسكو بذلك.</a:t>
            </a:r>
            <a:endParaRPr lang="en-US" kern="0" dirty="0">
              <a:solidFill>
                <a:schemeClr val="bg1"/>
              </a:solidFill>
            </a:endParaRPr>
          </a:p>
        </p:txBody>
      </p:sp>
      <p:grpSp>
        <p:nvGrpSpPr>
          <p:cNvPr id="34" name="Gráfico 33">
            <a:extLst>
              <a:ext uri="{FF2B5EF4-FFF2-40B4-BE49-F238E27FC236}">
                <a16:creationId xmlns:a16="http://schemas.microsoft.com/office/drawing/2014/main" id="{F2997050-A427-496B-9C80-F1A27830D85B}"/>
              </a:ext>
            </a:extLst>
          </p:cNvPr>
          <p:cNvGrpSpPr/>
          <p:nvPr/>
        </p:nvGrpSpPr>
        <p:grpSpPr>
          <a:xfrm>
            <a:off x="11089020" y="1710682"/>
            <a:ext cx="813816" cy="813816"/>
            <a:chOff x="-1239400" y="2231835"/>
            <a:chExt cx="940515" cy="940513"/>
          </a:xfrm>
        </p:grpSpPr>
        <p:sp>
          <p:nvSpPr>
            <p:cNvPr id="35" name="Freeform: Shape 34">
              <a:extLst>
                <a:ext uri="{FF2B5EF4-FFF2-40B4-BE49-F238E27FC236}">
                  <a16:creationId xmlns:a16="http://schemas.microsoft.com/office/drawing/2014/main" id="{3506DE42-7C46-4885-9B94-EACAC254E6DE}"/>
                </a:ext>
              </a:extLst>
            </p:cNvPr>
            <p:cNvSpPr/>
            <p:nvPr/>
          </p:nvSpPr>
          <p:spPr>
            <a:xfrm>
              <a:off x="-661745" y="2577066"/>
              <a:ext cx="23644" cy="84944"/>
            </a:xfrm>
            <a:custGeom>
              <a:avLst/>
              <a:gdLst>
                <a:gd name="connsiteX0" fmla="*/ 657 w 23644"/>
                <a:gd name="connsiteY0" fmla="*/ 657 h 84943"/>
                <a:gd name="connsiteX1" fmla="*/ 23811 w 23644"/>
                <a:gd name="connsiteY1" fmla="*/ 657 h 84943"/>
                <a:gd name="connsiteX2" fmla="*/ 23811 w 23644"/>
                <a:gd name="connsiteY2" fmla="*/ 84585 h 84943"/>
                <a:gd name="connsiteX3" fmla="*/ 657 w 23644"/>
                <a:gd name="connsiteY3" fmla="*/ 84585 h 84943"/>
              </a:gdLst>
              <a:ahLst/>
              <a:cxnLst>
                <a:cxn ang="0">
                  <a:pos x="connsiteX0" y="connsiteY0"/>
                </a:cxn>
                <a:cxn ang="0">
                  <a:pos x="connsiteX1" y="connsiteY1"/>
                </a:cxn>
                <a:cxn ang="0">
                  <a:pos x="connsiteX2" y="connsiteY2"/>
                </a:cxn>
                <a:cxn ang="0">
                  <a:pos x="connsiteX3" y="connsiteY3"/>
                </a:cxn>
              </a:cxnLst>
              <a:rect l="l" t="t" r="r" b="b"/>
              <a:pathLst>
                <a:path w="23644" h="84943">
                  <a:moveTo>
                    <a:pt x="657" y="657"/>
                  </a:moveTo>
                  <a:lnTo>
                    <a:pt x="23811" y="657"/>
                  </a:lnTo>
                  <a:lnTo>
                    <a:pt x="23811" y="84585"/>
                  </a:lnTo>
                  <a:lnTo>
                    <a:pt x="657" y="84585"/>
                  </a:lnTo>
                  <a:close/>
                </a:path>
              </a:pathLst>
            </a:custGeom>
            <a:solidFill>
              <a:srgbClr val="00438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1E5DF8E-FEE3-430C-8E41-550260CD20D8}"/>
                </a:ext>
              </a:extLst>
            </p:cNvPr>
            <p:cNvSpPr/>
            <p:nvPr/>
          </p:nvSpPr>
          <p:spPr>
            <a:xfrm>
              <a:off x="-734035" y="2380671"/>
              <a:ext cx="47288" cy="169888"/>
            </a:xfrm>
            <a:custGeom>
              <a:avLst/>
              <a:gdLst>
                <a:gd name="connsiteX0" fmla="*/ 23802 w 47288"/>
                <a:gd name="connsiteY0" fmla="*/ 157672 h 169887"/>
                <a:gd name="connsiteX1" fmla="*/ 35379 w 47288"/>
                <a:gd name="connsiteY1" fmla="*/ 169249 h 169887"/>
                <a:gd name="connsiteX2" fmla="*/ 46956 w 47288"/>
                <a:gd name="connsiteY2" fmla="*/ 157672 h 169887"/>
                <a:gd name="connsiteX3" fmla="*/ 33566 w 47288"/>
                <a:gd name="connsiteY3" fmla="*/ 115095 h 169887"/>
                <a:gd name="connsiteX4" fmla="*/ 23802 w 47288"/>
                <a:gd name="connsiteY4" fmla="*/ 84953 h 169887"/>
                <a:gd name="connsiteX5" fmla="*/ 33566 w 47288"/>
                <a:gd name="connsiteY5" fmla="*/ 54811 h 169887"/>
                <a:gd name="connsiteX6" fmla="*/ 46956 w 47288"/>
                <a:gd name="connsiteY6" fmla="*/ 12234 h 169887"/>
                <a:gd name="connsiteX7" fmla="*/ 35379 w 47288"/>
                <a:gd name="connsiteY7" fmla="*/ 657 h 169887"/>
                <a:gd name="connsiteX8" fmla="*/ 23802 w 47288"/>
                <a:gd name="connsiteY8" fmla="*/ 12234 h 169887"/>
                <a:gd name="connsiteX9" fmla="*/ 14038 w 47288"/>
                <a:gd name="connsiteY9" fmla="*/ 42376 h 169887"/>
                <a:gd name="connsiteX10" fmla="*/ 657 w 47288"/>
                <a:gd name="connsiteY10" fmla="*/ 84953 h 169887"/>
                <a:gd name="connsiteX11" fmla="*/ 14038 w 47288"/>
                <a:gd name="connsiteY11" fmla="*/ 127530 h 169887"/>
                <a:gd name="connsiteX12" fmla="*/ 23802 w 47288"/>
                <a:gd name="connsiteY12" fmla="*/ 157672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23802" y="157672"/>
                  </a:moveTo>
                  <a:cubicBezTo>
                    <a:pt x="23802" y="164064"/>
                    <a:pt x="28977" y="169249"/>
                    <a:pt x="35379" y="169249"/>
                  </a:cubicBezTo>
                  <a:cubicBezTo>
                    <a:pt x="41780" y="169249"/>
                    <a:pt x="46956" y="164064"/>
                    <a:pt x="46956" y="157672"/>
                  </a:cubicBezTo>
                  <a:cubicBezTo>
                    <a:pt x="46956" y="136120"/>
                    <a:pt x="39845" y="124946"/>
                    <a:pt x="33566" y="115095"/>
                  </a:cubicBezTo>
                  <a:cubicBezTo>
                    <a:pt x="28102" y="106521"/>
                    <a:pt x="23802" y="99761"/>
                    <a:pt x="23802" y="84953"/>
                  </a:cubicBezTo>
                  <a:cubicBezTo>
                    <a:pt x="23802" y="70144"/>
                    <a:pt x="28110" y="63384"/>
                    <a:pt x="33566" y="54811"/>
                  </a:cubicBezTo>
                  <a:cubicBezTo>
                    <a:pt x="39836" y="44959"/>
                    <a:pt x="46956" y="33785"/>
                    <a:pt x="46956" y="12234"/>
                  </a:cubicBezTo>
                  <a:cubicBezTo>
                    <a:pt x="46956" y="5841"/>
                    <a:pt x="41780" y="657"/>
                    <a:pt x="35379" y="657"/>
                  </a:cubicBezTo>
                  <a:cubicBezTo>
                    <a:pt x="28977" y="657"/>
                    <a:pt x="23802" y="5841"/>
                    <a:pt x="23802" y="12234"/>
                  </a:cubicBezTo>
                  <a:cubicBezTo>
                    <a:pt x="23802" y="27042"/>
                    <a:pt x="19493" y="33802"/>
                    <a:pt x="14038" y="42376"/>
                  </a:cubicBezTo>
                  <a:cubicBezTo>
                    <a:pt x="7759" y="52227"/>
                    <a:pt x="657" y="63401"/>
                    <a:pt x="657" y="84953"/>
                  </a:cubicBezTo>
                  <a:cubicBezTo>
                    <a:pt x="657" y="106504"/>
                    <a:pt x="7768" y="117678"/>
                    <a:pt x="14038" y="127530"/>
                  </a:cubicBezTo>
                  <a:cubicBezTo>
                    <a:pt x="19493" y="136094"/>
                    <a:pt x="23802" y="142863"/>
                    <a:pt x="23802" y="157672"/>
                  </a:cubicBezTo>
                  <a:close/>
                </a:path>
              </a:pathLst>
            </a:custGeom>
            <a:solidFill>
              <a:srgbClr val="00438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055E1AE-0C6C-45DF-B950-CC14101E2B8B}"/>
                </a:ext>
              </a:extLst>
            </p:cNvPr>
            <p:cNvSpPr/>
            <p:nvPr/>
          </p:nvSpPr>
          <p:spPr>
            <a:xfrm>
              <a:off x="-686887" y="2380662"/>
              <a:ext cx="47288" cy="169888"/>
            </a:xfrm>
            <a:custGeom>
              <a:avLst/>
              <a:gdLst>
                <a:gd name="connsiteX0" fmla="*/ 35388 w 47288"/>
                <a:gd name="connsiteY0" fmla="*/ 169249 h 169887"/>
                <a:gd name="connsiteX1" fmla="*/ 46964 w 47288"/>
                <a:gd name="connsiteY1" fmla="*/ 157672 h 169887"/>
                <a:gd name="connsiteX2" fmla="*/ 33584 w 47288"/>
                <a:gd name="connsiteY2" fmla="*/ 115095 h 169887"/>
                <a:gd name="connsiteX3" fmla="*/ 23819 w 47288"/>
                <a:gd name="connsiteY3" fmla="*/ 84953 h 169887"/>
                <a:gd name="connsiteX4" fmla="*/ 33584 w 47288"/>
                <a:gd name="connsiteY4" fmla="*/ 54811 h 169887"/>
                <a:gd name="connsiteX5" fmla="*/ 46964 w 47288"/>
                <a:gd name="connsiteY5" fmla="*/ 12234 h 169887"/>
                <a:gd name="connsiteX6" fmla="*/ 35388 w 47288"/>
                <a:gd name="connsiteY6" fmla="*/ 657 h 169887"/>
                <a:gd name="connsiteX7" fmla="*/ 23811 w 47288"/>
                <a:gd name="connsiteY7" fmla="*/ 12234 h 169887"/>
                <a:gd name="connsiteX8" fmla="*/ 14046 w 47288"/>
                <a:gd name="connsiteY8" fmla="*/ 42376 h 169887"/>
                <a:gd name="connsiteX9" fmla="*/ 657 w 47288"/>
                <a:gd name="connsiteY9" fmla="*/ 84953 h 169887"/>
                <a:gd name="connsiteX10" fmla="*/ 14046 w 47288"/>
                <a:gd name="connsiteY10" fmla="*/ 127530 h 169887"/>
                <a:gd name="connsiteX11" fmla="*/ 23811 w 47288"/>
                <a:gd name="connsiteY11" fmla="*/ 157672 h 169887"/>
                <a:gd name="connsiteX12" fmla="*/ 35388 w 47288"/>
                <a:gd name="connsiteY12" fmla="*/ 169249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35388" y="169249"/>
                  </a:moveTo>
                  <a:cubicBezTo>
                    <a:pt x="41789" y="169249"/>
                    <a:pt x="46964" y="164064"/>
                    <a:pt x="46964" y="157672"/>
                  </a:cubicBezTo>
                  <a:cubicBezTo>
                    <a:pt x="46964" y="136120"/>
                    <a:pt x="39854" y="124946"/>
                    <a:pt x="33584" y="115095"/>
                  </a:cubicBezTo>
                  <a:cubicBezTo>
                    <a:pt x="28119" y="106521"/>
                    <a:pt x="23819" y="99761"/>
                    <a:pt x="23819" y="84953"/>
                  </a:cubicBezTo>
                  <a:cubicBezTo>
                    <a:pt x="23819" y="70144"/>
                    <a:pt x="28128" y="63384"/>
                    <a:pt x="33584" y="54811"/>
                  </a:cubicBezTo>
                  <a:cubicBezTo>
                    <a:pt x="39854" y="44959"/>
                    <a:pt x="46964" y="33785"/>
                    <a:pt x="46964" y="12234"/>
                  </a:cubicBezTo>
                  <a:cubicBezTo>
                    <a:pt x="46964" y="5841"/>
                    <a:pt x="41789" y="657"/>
                    <a:pt x="35388" y="657"/>
                  </a:cubicBezTo>
                  <a:cubicBezTo>
                    <a:pt x="28986" y="657"/>
                    <a:pt x="23811" y="5841"/>
                    <a:pt x="23811" y="12234"/>
                  </a:cubicBezTo>
                  <a:cubicBezTo>
                    <a:pt x="23811" y="27042"/>
                    <a:pt x="19502" y="33802"/>
                    <a:pt x="14046" y="42376"/>
                  </a:cubicBezTo>
                  <a:cubicBezTo>
                    <a:pt x="7776" y="52227"/>
                    <a:pt x="657" y="63401"/>
                    <a:pt x="657" y="84953"/>
                  </a:cubicBezTo>
                  <a:cubicBezTo>
                    <a:pt x="657" y="106504"/>
                    <a:pt x="7768" y="117678"/>
                    <a:pt x="14046" y="127530"/>
                  </a:cubicBezTo>
                  <a:cubicBezTo>
                    <a:pt x="19502" y="136103"/>
                    <a:pt x="23811" y="142863"/>
                    <a:pt x="23811" y="157672"/>
                  </a:cubicBezTo>
                  <a:cubicBezTo>
                    <a:pt x="23811" y="164073"/>
                    <a:pt x="28986" y="169249"/>
                    <a:pt x="35388" y="169249"/>
                  </a:cubicBezTo>
                  <a:close/>
                </a:path>
              </a:pathLst>
            </a:custGeom>
            <a:solidFill>
              <a:srgbClr val="00438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2BFBC6D-686A-487D-977F-9A497624C919}"/>
                </a:ext>
              </a:extLst>
            </p:cNvPr>
            <p:cNvSpPr/>
            <p:nvPr/>
          </p:nvSpPr>
          <p:spPr>
            <a:xfrm>
              <a:off x="-1115653" y="2577058"/>
              <a:ext cx="227685" cy="84944"/>
            </a:xfrm>
            <a:custGeom>
              <a:avLst/>
              <a:gdLst>
                <a:gd name="connsiteX0" fmla="*/ 211082 w 227685"/>
                <a:gd name="connsiteY0" fmla="*/ 35046 h 84943"/>
                <a:gd name="connsiteX1" fmla="*/ 227160 w 227685"/>
                <a:gd name="connsiteY1" fmla="*/ 7951 h 84943"/>
                <a:gd name="connsiteX2" fmla="*/ 227160 w 227685"/>
                <a:gd name="connsiteY2" fmla="*/ 657 h 84943"/>
                <a:gd name="connsiteX3" fmla="*/ 657 w 227685"/>
                <a:gd name="connsiteY3" fmla="*/ 657 h 84943"/>
                <a:gd name="connsiteX4" fmla="*/ 657 w 227685"/>
                <a:gd name="connsiteY4" fmla="*/ 84585 h 84943"/>
                <a:gd name="connsiteX5" fmla="*/ 174389 w 227685"/>
                <a:gd name="connsiteY5" fmla="*/ 84585 h 84943"/>
                <a:gd name="connsiteX6" fmla="*/ 211082 w 227685"/>
                <a:gd name="connsiteY6" fmla="*/ 3504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85" h="84943">
                  <a:moveTo>
                    <a:pt x="211082" y="35046"/>
                  </a:moveTo>
                  <a:cubicBezTo>
                    <a:pt x="220995" y="29897"/>
                    <a:pt x="227160" y="19511"/>
                    <a:pt x="227160" y="7951"/>
                  </a:cubicBezTo>
                  <a:lnTo>
                    <a:pt x="227160" y="657"/>
                  </a:lnTo>
                  <a:lnTo>
                    <a:pt x="657" y="657"/>
                  </a:lnTo>
                  <a:lnTo>
                    <a:pt x="657" y="84585"/>
                  </a:lnTo>
                  <a:lnTo>
                    <a:pt x="174389" y="84585"/>
                  </a:lnTo>
                  <a:cubicBezTo>
                    <a:pt x="178190" y="63542"/>
                    <a:pt x="191527" y="45204"/>
                    <a:pt x="211082" y="35046"/>
                  </a:cubicBezTo>
                  <a:close/>
                </a:path>
              </a:pathLst>
            </a:custGeom>
            <a:solidFill>
              <a:srgbClr val="00438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DECD66F-1A99-4780-8B5F-557B2F2D7881}"/>
                </a:ext>
              </a:extLst>
            </p:cNvPr>
            <p:cNvSpPr/>
            <p:nvPr/>
          </p:nvSpPr>
          <p:spPr>
            <a:xfrm>
              <a:off x="-856845" y="2577066"/>
              <a:ext cx="182148" cy="84944"/>
            </a:xfrm>
            <a:custGeom>
              <a:avLst/>
              <a:gdLst>
                <a:gd name="connsiteX0" fmla="*/ 657 w 182148"/>
                <a:gd name="connsiteY0" fmla="*/ 657 h 84943"/>
                <a:gd name="connsiteX1" fmla="*/ 657 w 182148"/>
                <a:gd name="connsiteY1" fmla="*/ 7951 h 84943"/>
                <a:gd name="connsiteX2" fmla="*/ 16735 w 182148"/>
                <a:gd name="connsiteY2" fmla="*/ 35037 h 84943"/>
                <a:gd name="connsiteX3" fmla="*/ 53427 w 182148"/>
                <a:gd name="connsiteY3" fmla="*/ 84594 h 84943"/>
                <a:gd name="connsiteX4" fmla="*/ 181754 w 182148"/>
                <a:gd name="connsiteY4" fmla="*/ 84594 h 84943"/>
                <a:gd name="connsiteX5" fmla="*/ 181754 w 182148"/>
                <a:gd name="connsiteY5" fmla="*/ 666 h 84943"/>
                <a:gd name="connsiteX6" fmla="*/ 657 w 182148"/>
                <a:gd name="connsiteY6" fmla="*/ 66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48" h="84943">
                  <a:moveTo>
                    <a:pt x="657" y="657"/>
                  </a:moveTo>
                  <a:lnTo>
                    <a:pt x="657" y="7951"/>
                  </a:lnTo>
                  <a:cubicBezTo>
                    <a:pt x="657" y="19511"/>
                    <a:pt x="6822" y="29897"/>
                    <a:pt x="16735" y="35037"/>
                  </a:cubicBezTo>
                  <a:cubicBezTo>
                    <a:pt x="36290" y="45195"/>
                    <a:pt x="49627" y="63542"/>
                    <a:pt x="53427" y="84594"/>
                  </a:cubicBezTo>
                  <a:lnTo>
                    <a:pt x="181754" y="84594"/>
                  </a:lnTo>
                  <a:lnTo>
                    <a:pt x="181754" y="666"/>
                  </a:lnTo>
                  <a:lnTo>
                    <a:pt x="657" y="666"/>
                  </a:lnTo>
                  <a:close/>
                </a:path>
              </a:pathLst>
            </a:custGeom>
            <a:solidFill>
              <a:srgbClr val="00438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A3AF748-71F6-4D3A-B56E-AAD4AC7F0AED}"/>
                </a:ext>
              </a:extLst>
            </p:cNvPr>
            <p:cNvSpPr/>
            <p:nvPr/>
          </p:nvSpPr>
          <p:spPr>
            <a:xfrm>
              <a:off x="-541755" y="2611184"/>
              <a:ext cx="31526" cy="29774"/>
            </a:xfrm>
            <a:custGeom>
              <a:avLst/>
              <a:gdLst>
                <a:gd name="connsiteX0" fmla="*/ 21875 w 31525"/>
                <a:gd name="connsiteY0" fmla="*/ 29870 h 29774"/>
                <a:gd name="connsiteX1" fmla="*/ 31429 w 31525"/>
                <a:gd name="connsiteY1" fmla="*/ 9125 h 29774"/>
                <a:gd name="connsiteX2" fmla="*/ 10220 w 31525"/>
                <a:gd name="connsiteY2" fmla="*/ 657 h 29774"/>
                <a:gd name="connsiteX3" fmla="*/ 657 w 31525"/>
                <a:gd name="connsiteY3" fmla="*/ 21402 h 29774"/>
              </a:gdLst>
              <a:ahLst/>
              <a:cxnLst>
                <a:cxn ang="0">
                  <a:pos x="connsiteX0" y="connsiteY0"/>
                </a:cxn>
                <a:cxn ang="0">
                  <a:pos x="connsiteX1" y="connsiteY1"/>
                </a:cxn>
                <a:cxn ang="0">
                  <a:pos x="connsiteX2" y="connsiteY2"/>
                </a:cxn>
                <a:cxn ang="0">
                  <a:pos x="connsiteX3" y="connsiteY3"/>
                </a:cxn>
              </a:cxnLst>
              <a:rect l="l" t="t" r="r" b="b"/>
              <a:pathLst>
                <a:path w="31525" h="29774">
                  <a:moveTo>
                    <a:pt x="21875" y="29870"/>
                  </a:moveTo>
                  <a:lnTo>
                    <a:pt x="31429" y="9125"/>
                  </a:lnTo>
                  <a:lnTo>
                    <a:pt x="10220" y="657"/>
                  </a:lnTo>
                  <a:lnTo>
                    <a:pt x="657" y="21402"/>
                  </a:lnTo>
                  <a:close/>
                </a:path>
              </a:pathLst>
            </a:custGeom>
            <a:no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8B0D78C-5300-4E49-AB6E-686F9B465CA2}"/>
                </a:ext>
              </a:extLst>
            </p:cNvPr>
            <p:cNvSpPr/>
            <p:nvPr/>
          </p:nvSpPr>
          <p:spPr>
            <a:xfrm>
              <a:off x="-693954" y="2648121"/>
              <a:ext cx="186527" cy="281103"/>
            </a:xfrm>
            <a:custGeom>
              <a:avLst/>
              <a:gdLst>
                <a:gd name="connsiteX0" fmla="*/ 34993 w 186526"/>
                <a:gd name="connsiteY0" fmla="*/ 267135 h 281103"/>
                <a:gd name="connsiteX1" fmla="*/ 69339 w 186526"/>
                <a:gd name="connsiteY1" fmla="*/ 280840 h 281103"/>
                <a:gd name="connsiteX2" fmla="*/ 93185 w 186526"/>
                <a:gd name="connsiteY2" fmla="*/ 229156 h 281103"/>
                <a:gd name="connsiteX3" fmla="*/ 65757 w 186526"/>
                <a:gd name="connsiteY3" fmla="*/ 218210 h 281103"/>
                <a:gd name="connsiteX4" fmla="*/ 58550 w 186526"/>
                <a:gd name="connsiteY4" fmla="*/ 200135 h 281103"/>
                <a:gd name="connsiteX5" fmla="*/ 66580 w 186526"/>
                <a:gd name="connsiteY5" fmla="*/ 192595 h 281103"/>
                <a:gd name="connsiteX6" fmla="*/ 77597 w 186526"/>
                <a:gd name="connsiteY6" fmla="*/ 192542 h 281103"/>
                <a:gd name="connsiteX7" fmla="*/ 105024 w 186526"/>
                <a:gd name="connsiteY7" fmla="*/ 203489 h 281103"/>
                <a:gd name="connsiteX8" fmla="*/ 121733 w 186526"/>
                <a:gd name="connsiteY8" fmla="*/ 167278 h 281103"/>
                <a:gd name="connsiteX9" fmla="*/ 94314 w 186526"/>
                <a:gd name="connsiteY9" fmla="*/ 156332 h 281103"/>
                <a:gd name="connsiteX10" fmla="*/ 87107 w 186526"/>
                <a:gd name="connsiteY10" fmla="*/ 138257 h 281103"/>
                <a:gd name="connsiteX11" fmla="*/ 95137 w 186526"/>
                <a:gd name="connsiteY11" fmla="*/ 130717 h 281103"/>
                <a:gd name="connsiteX12" fmla="*/ 106154 w 186526"/>
                <a:gd name="connsiteY12" fmla="*/ 130665 h 281103"/>
                <a:gd name="connsiteX13" fmla="*/ 133572 w 186526"/>
                <a:gd name="connsiteY13" fmla="*/ 141611 h 281103"/>
                <a:gd name="connsiteX14" fmla="*/ 150281 w 186526"/>
                <a:gd name="connsiteY14" fmla="*/ 105400 h 281103"/>
                <a:gd name="connsiteX15" fmla="*/ 122862 w 186526"/>
                <a:gd name="connsiteY15" fmla="*/ 94454 h 281103"/>
                <a:gd name="connsiteX16" fmla="*/ 115655 w 186526"/>
                <a:gd name="connsiteY16" fmla="*/ 76388 h 281103"/>
                <a:gd name="connsiteX17" fmla="*/ 123686 w 186526"/>
                <a:gd name="connsiteY17" fmla="*/ 68848 h 281103"/>
                <a:gd name="connsiteX18" fmla="*/ 134702 w 186526"/>
                <a:gd name="connsiteY18" fmla="*/ 68796 h 281103"/>
                <a:gd name="connsiteX19" fmla="*/ 162121 w 186526"/>
                <a:gd name="connsiteY19" fmla="*/ 79742 h 281103"/>
                <a:gd name="connsiteX20" fmla="*/ 185958 w 186526"/>
                <a:gd name="connsiteY20" fmla="*/ 28067 h 281103"/>
                <a:gd name="connsiteX21" fmla="*/ 117275 w 186526"/>
                <a:gd name="connsiteY21" fmla="*/ 657 h 281103"/>
                <a:gd name="connsiteX22" fmla="*/ 657 w 186526"/>
                <a:gd name="connsiteY22" fmla="*/ 253422 h 281103"/>
                <a:gd name="connsiteX23" fmla="*/ 34993 w 186526"/>
                <a:gd name="connsiteY23" fmla="*/ 267135 h 2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526" h="281103">
                  <a:moveTo>
                    <a:pt x="34993" y="267135"/>
                  </a:moveTo>
                  <a:lnTo>
                    <a:pt x="69339" y="280840"/>
                  </a:lnTo>
                  <a:lnTo>
                    <a:pt x="93185" y="229156"/>
                  </a:lnTo>
                  <a:lnTo>
                    <a:pt x="65757" y="218210"/>
                  </a:lnTo>
                  <a:cubicBezTo>
                    <a:pt x="58506" y="215320"/>
                    <a:pt x="55284" y="207228"/>
                    <a:pt x="58550" y="200135"/>
                  </a:cubicBezTo>
                  <a:cubicBezTo>
                    <a:pt x="60188" y="196588"/>
                    <a:pt x="63139" y="193970"/>
                    <a:pt x="66580" y="192595"/>
                  </a:cubicBezTo>
                  <a:cubicBezTo>
                    <a:pt x="70022" y="191220"/>
                    <a:pt x="73971" y="191098"/>
                    <a:pt x="77597" y="192542"/>
                  </a:cubicBezTo>
                  <a:lnTo>
                    <a:pt x="105024" y="203489"/>
                  </a:lnTo>
                  <a:lnTo>
                    <a:pt x="121733" y="167278"/>
                  </a:lnTo>
                  <a:lnTo>
                    <a:pt x="94314" y="156332"/>
                  </a:lnTo>
                  <a:cubicBezTo>
                    <a:pt x="87063" y="153433"/>
                    <a:pt x="83841" y="145350"/>
                    <a:pt x="87107" y="138257"/>
                  </a:cubicBezTo>
                  <a:cubicBezTo>
                    <a:pt x="88745" y="134711"/>
                    <a:pt x="91696" y="132092"/>
                    <a:pt x="95137" y="130717"/>
                  </a:cubicBezTo>
                  <a:cubicBezTo>
                    <a:pt x="98588" y="129342"/>
                    <a:pt x="102528" y="129220"/>
                    <a:pt x="106154" y="130665"/>
                  </a:cubicBezTo>
                  <a:lnTo>
                    <a:pt x="133572" y="141611"/>
                  </a:lnTo>
                  <a:lnTo>
                    <a:pt x="150281" y="105400"/>
                  </a:lnTo>
                  <a:lnTo>
                    <a:pt x="122862" y="94454"/>
                  </a:lnTo>
                  <a:cubicBezTo>
                    <a:pt x="115612" y="91564"/>
                    <a:pt x="112389" y="83473"/>
                    <a:pt x="115655" y="76388"/>
                  </a:cubicBezTo>
                  <a:cubicBezTo>
                    <a:pt x="117293" y="72842"/>
                    <a:pt x="120235" y="70223"/>
                    <a:pt x="123686" y="68848"/>
                  </a:cubicBezTo>
                  <a:cubicBezTo>
                    <a:pt x="127136" y="67473"/>
                    <a:pt x="131077" y="67351"/>
                    <a:pt x="134702" y="68796"/>
                  </a:cubicBezTo>
                  <a:lnTo>
                    <a:pt x="162121" y="79742"/>
                  </a:lnTo>
                  <a:lnTo>
                    <a:pt x="185958" y="28067"/>
                  </a:lnTo>
                  <a:lnTo>
                    <a:pt x="117275" y="657"/>
                  </a:lnTo>
                  <a:lnTo>
                    <a:pt x="657" y="253422"/>
                  </a:lnTo>
                  <a:lnTo>
                    <a:pt x="34993" y="267135"/>
                  </a:lnTo>
                  <a:close/>
                </a:path>
              </a:pathLst>
            </a:custGeom>
            <a:no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4A8F7C9-0E0B-49E4-9633-867EB8A36D36}"/>
                </a:ext>
              </a:extLst>
            </p:cNvPr>
            <p:cNvSpPr/>
            <p:nvPr/>
          </p:nvSpPr>
          <p:spPr>
            <a:xfrm>
              <a:off x="-714717" y="2936029"/>
              <a:ext cx="55170" cy="79690"/>
            </a:xfrm>
            <a:custGeom>
              <a:avLst/>
              <a:gdLst>
                <a:gd name="connsiteX0" fmla="*/ 54522 w 55169"/>
                <a:gd name="connsiteY0" fmla="*/ 9134 h 79689"/>
                <a:gd name="connsiteX1" fmla="*/ 43917 w 55169"/>
                <a:gd name="connsiteY1" fmla="*/ 4886 h 79689"/>
                <a:gd name="connsiteX2" fmla="*/ 33303 w 55169"/>
                <a:gd name="connsiteY2" fmla="*/ 657 h 79689"/>
                <a:gd name="connsiteX3" fmla="*/ 657 w 55169"/>
                <a:gd name="connsiteY3" fmla="*/ 71432 h 79689"/>
                <a:gd name="connsiteX4" fmla="*/ 21875 w 55169"/>
                <a:gd name="connsiteY4" fmla="*/ 79900 h 7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9" h="79689">
                  <a:moveTo>
                    <a:pt x="54522" y="9134"/>
                  </a:moveTo>
                  <a:lnTo>
                    <a:pt x="43917" y="4886"/>
                  </a:lnTo>
                  <a:lnTo>
                    <a:pt x="33303" y="657"/>
                  </a:lnTo>
                  <a:lnTo>
                    <a:pt x="657" y="71432"/>
                  </a:lnTo>
                  <a:lnTo>
                    <a:pt x="21875" y="79900"/>
                  </a:lnTo>
                  <a:close/>
                </a:path>
              </a:pathLst>
            </a:custGeom>
            <a:no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CDC1DE5-FEB7-4F31-9948-A0AACA42634B}"/>
                </a:ext>
              </a:extLst>
            </p:cNvPr>
            <p:cNvSpPr/>
            <p:nvPr/>
          </p:nvSpPr>
          <p:spPr>
            <a:xfrm>
              <a:off x="-771902" y="2480362"/>
              <a:ext cx="312629" cy="577093"/>
            </a:xfrm>
            <a:custGeom>
              <a:avLst/>
              <a:gdLst>
                <a:gd name="connsiteX0" fmla="*/ 9143 w 312629"/>
                <a:gd name="connsiteY0" fmla="*/ 538045 h 577093"/>
                <a:gd name="connsiteX1" fmla="*/ 19757 w 312629"/>
                <a:gd name="connsiteY1" fmla="*/ 542284 h 577093"/>
                <a:gd name="connsiteX2" fmla="*/ 19757 w 312629"/>
                <a:gd name="connsiteY2" fmla="*/ 542292 h 577093"/>
                <a:gd name="connsiteX3" fmla="*/ 93474 w 312629"/>
                <a:gd name="connsiteY3" fmla="*/ 571708 h 577093"/>
                <a:gd name="connsiteX4" fmla="*/ 93474 w 312629"/>
                <a:gd name="connsiteY4" fmla="*/ 571708 h 577093"/>
                <a:gd name="connsiteX5" fmla="*/ 104079 w 312629"/>
                <a:gd name="connsiteY5" fmla="*/ 575937 h 577093"/>
                <a:gd name="connsiteX6" fmla="*/ 123126 w 312629"/>
                <a:gd name="connsiteY6" fmla="*/ 568345 h 577093"/>
                <a:gd name="connsiteX7" fmla="*/ 115919 w 312629"/>
                <a:gd name="connsiteY7" fmla="*/ 550270 h 577093"/>
                <a:gd name="connsiteX8" fmla="*/ 105314 w 312629"/>
                <a:gd name="connsiteY8" fmla="*/ 546041 h 577093"/>
                <a:gd name="connsiteX9" fmla="*/ 137969 w 312629"/>
                <a:gd name="connsiteY9" fmla="*/ 475266 h 577093"/>
                <a:gd name="connsiteX10" fmla="*/ 161701 w 312629"/>
                <a:gd name="connsiteY10" fmla="*/ 484741 h 577093"/>
                <a:gd name="connsiteX11" fmla="*/ 290159 w 312629"/>
                <a:gd name="connsiteY11" fmla="*/ 206300 h 577093"/>
                <a:gd name="connsiteX12" fmla="*/ 278153 w 312629"/>
                <a:gd name="connsiteY12" fmla="*/ 171412 h 577093"/>
                <a:gd name="connsiteX13" fmla="*/ 287839 w 312629"/>
                <a:gd name="connsiteY13" fmla="*/ 150430 h 577093"/>
                <a:gd name="connsiteX14" fmla="*/ 275833 w 312629"/>
                <a:gd name="connsiteY14" fmla="*/ 115533 h 577093"/>
                <a:gd name="connsiteX15" fmla="*/ 312464 w 312629"/>
                <a:gd name="connsiteY15" fmla="*/ 36149 h 577093"/>
                <a:gd name="connsiteX16" fmla="*/ 297760 w 312629"/>
                <a:gd name="connsiteY16" fmla="*/ 657 h 577093"/>
                <a:gd name="connsiteX17" fmla="*/ 249587 w 312629"/>
                <a:gd name="connsiteY17" fmla="*/ 105050 h 577093"/>
                <a:gd name="connsiteX18" fmla="*/ 230199 w 312629"/>
                <a:gd name="connsiteY18" fmla="*/ 105926 h 577093"/>
                <a:gd name="connsiteX19" fmla="*/ 214130 w 312629"/>
                <a:gd name="connsiteY19" fmla="*/ 120997 h 577093"/>
                <a:gd name="connsiteX20" fmla="*/ 204445 w 312629"/>
                <a:gd name="connsiteY20" fmla="*/ 141988 h 577093"/>
                <a:gd name="connsiteX21" fmla="*/ 185056 w 312629"/>
                <a:gd name="connsiteY21" fmla="*/ 142872 h 577093"/>
                <a:gd name="connsiteX22" fmla="*/ 168978 w 312629"/>
                <a:gd name="connsiteY22" fmla="*/ 157934 h 577093"/>
                <a:gd name="connsiteX23" fmla="*/ 40511 w 312629"/>
                <a:gd name="connsiteY23" fmla="*/ 436375 h 577093"/>
                <a:gd name="connsiteX24" fmla="*/ 64243 w 312629"/>
                <a:gd name="connsiteY24" fmla="*/ 445850 h 577093"/>
                <a:gd name="connsiteX25" fmla="*/ 31596 w 312629"/>
                <a:gd name="connsiteY25" fmla="*/ 516625 h 577093"/>
                <a:gd name="connsiteX26" fmla="*/ 20983 w 312629"/>
                <a:gd name="connsiteY26" fmla="*/ 512387 h 577093"/>
                <a:gd name="connsiteX27" fmla="*/ 9966 w 312629"/>
                <a:gd name="connsiteY27" fmla="*/ 512439 h 577093"/>
                <a:gd name="connsiteX28" fmla="*/ 1936 w 312629"/>
                <a:gd name="connsiteY28" fmla="*/ 519979 h 577093"/>
                <a:gd name="connsiteX29" fmla="*/ 9143 w 312629"/>
                <a:gd name="connsiteY29" fmla="*/ 538045 h 577093"/>
                <a:gd name="connsiteX30" fmla="*/ 261576 w 312629"/>
                <a:gd name="connsiteY30" fmla="*/ 139947 h 577093"/>
                <a:gd name="connsiteX31" fmla="*/ 252013 w 312629"/>
                <a:gd name="connsiteY31" fmla="*/ 160693 h 577093"/>
                <a:gd name="connsiteX32" fmla="*/ 230803 w 312629"/>
                <a:gd name="connsiteY32" fmla="*/ 152225 h 577093"/>
                <a:gd name="connsiteX33" fmla="*/ 240366 w 312629"/>
                <a:gd name="connsiteY33" fmla="*/ 131479 h 577093"/>
                <a:gd name="connsiteX34" fmla="*/ 261576 w 312629"/>
                <a:gd name="connsiteY34" fmla="*/ 139947 h 577093"/>
                <a:gd name="connsiteX35" fmla="*/ 195223 w 312629"/>
                <a:gd name="connsiteY35" fmla="*/ 168417 h 577093"/>
                <a:gd name="connsiteX36" fmla="*/ 263905 w 312629"/>
                <a:gd name="connsiteY36" fmla="*/ 195826 h 577093"/>
                <a:gd name="connsiteX37" fmla="*/ 240068 w 312629"/>
                <a:gd name="connsiteY37" fmla="*/ 247502 h 577093"/>
                <a:gd name="connsiteX38" fmla="*/ 212650 w 312629"/>
                <a:gd name="connsiteY38" fmla="*/ 236556 h 577093"/>
                <a:gd name="connsiteX39" fmla="*/ 201633 w 312629"/>
                <a:gd name="connsiteY39" fmla="*/ 236608 h 577093"/>
                <a:gd name="connsiteX40" fmla="*/ 193603 w 312629"/>
                <a:gd name="connsiteY40" fmla="*/ 244148 h 577093"/>
                <a:gd name="connsiteX41" fmla="*/ 200810 w 312629"/>
                <a:gd name="connsiteY41" fmla="*/ 262214 h 577093"/>
                <a:gd name="connsiteX42" fmla="*/ 228229 w 312629"/>
                <a:gd name="connsiteY42" fmla="*/ 273160 h 577093"/>
                <a:gd name="connsiteX43" fmla="*/ 211520 w 312629"/>
                <a:gd name="connsiteY43" fmla="*/ 309371 h 577093"/>
                <a:gd name="connsiteX44" fmla="*/ 184102 w 312629"/>
                <a:gd name="connsiteY44" fmla="*/ 298425 h 577093"/>
                <a:gd name="connsiteX45" fmla="*/ 173085 w 312629"/>
                <a:gd name="connsiteY45" fmla="*/ 298477 h 577093"/>
                <a:gd name="connsiteX46" fmla="*/ 165055 w 312629"/>
                <a:gd name="connsiteY46" fmla="*/ 306017 h 577093"/>
                <a:gd name="connsiteX47" fmla="*/ 172262 w 312629"/>
                <a:gd name="connsiteY47" fmla="*/ 324092 h 577093"/>
                <a:gd name="connsiteX48" fmla="*/ 199681 w 312629"/>
                <a:gd name="connsiteY48" fmla="*/ 335038 h 577093"/>
                <a:gd name="connsiteX49" fmla="*/ 182972 w 312629"/>
                <a:gd name="connsiteY49" fmla="*/ 371249 h 577093"/>
                <a:gd name="connsiteX50" fmla="*/ 155545 w 312629"/>
                <a:gd name="connsiteY50" fmla="*/ 360302 h 577093"/>
                <a:gd name="connsiteX51" fmla="*/ 144528 w 312629"/>
                <a:gd name="connsiteY51" fmla="*/ 360355 h 577093"/>
                <a:gd name="connsiteX52" fmla="*/ 136498 w 312629"/>
                <a:gd name="connsiteY52" fmla="*/ 367895 h 577093"/>
                <a:gd name="connsiteX53" fmla="*/ 143705 w 312629"/>
                <a:gd name="connsiteY53" fmla="*/ 385969 h 577093"/>
                <a:gd name="connsiteX54" fmla="*/ 171132 w 312629"/>
                <a:gd name="connsiteY54" fmla="*/ 396916 h 577093"/>
                <a:gd name="connsiteX55" fmla="*/ 147287 w 312629"/>
                <a:gd name="connsiteY55" fmla="*/ 448600 h 577093"/>
                <a:gd name="connsiteX56" fmla="*/ 112941 w 312629"/>
                <a:gd name="connsiteY56" fmla="*/ 434895 h 577093"/>
                <a:gd name="connsiteX57" fmla="*/ 78596 w 312629"/>
                <a:gd name="connsiteY57" fmla="*/ 421182 h 577093"/>
                <a:gd name="connsiteX58" fmla="*/ 195223 w 312629"/>
                <a:gd name="connsiteY58" fmla="*/ 168417 h 577093"/>
                <a:gd name="connsiteX59" fmla="*/ 90488 w 312629"/>
                <a:gd name="connsiteY59" fmla="*/ 456324 h 577093"/>
                <a:gd name="connsiteX60" fmla="*/ 101102 w 312629"/>
                <a:gd name="connsiteY60" fmla="*/ 460562 h 577093"/>
                <a:gd name="connsiteX61" fmla="*/ 111707 w 312629"/>
                <a:gd name="connsiteY61" fmla="*/ 464801 h 577093"/>
                <a:gd name="connsiteX62" fmla="*/ 79051 w 312629"/>
                <a:gd name="connsiteY62" fmla="*/ 535567 h 577093"/>
                <a:gd name="connsiteX63" fmla="*/ 57833 w 312629"/>
                <a:gd name="connsiteY63" fmla="*/ 527099 h 577093"/>
                <a:gd name="connsiteX64" fmla="*/ 90488 w 312629"/>
                <a:gd name="connsiteY64" fmla="*/ 456324 h 5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629" h="577093">
                  <a:moveTo>
                    <a:pt x="9143" y="538045"/>
                  </a:moveTo>
                  <a:lnTo>
                    <a:pt x="19757" y="542284"/>
                  </a:lnTo>
                  <a:lnTo>
                    <a:pt x="19757" y="542292"/>
                  </a:lnTo>
                  <a:lnTo>
                    <a:pt x="93474" y="571708"/>
                  </a:lnTo>
                  <a:lnTo>
                    <a:pt x="93474" y="571708"/>
                  </a:lnTo>
                  <a:lnTo>
                    <a:pt x="104079" y="575937"/>
                  </a:lnTo>
                  <a:cubicBezTo>
                    <a:pt x="111330" y="578836"/>
                    <a:pt x="119851" y="575429"/>
                    <a:pt x="123126" y="568345"/>
                  </a:cubicBezTo>
                  <a:cubicBezTo>
                    <a:pt x="126392" y="561252"/>
                    <a:pt x="123170" y="553169"/>
                    <a:pt x="115919" y="550270"/>
                  </a:cubicBezTo>
                  <a:lnTo>
                    <a:pt x="105314" y="546041"/>
                  </a:lnTo>
                  <a:lnTo>
                    <a:pt x="137969" y="475266"/>
                  </a:lnTo>
                  <a:lnTo>
                    <a:pt x="161701" y="484741"/>
                  </a:lnTo>
                  <a:lnTo>
                    <a:pt x="290159" y="206300"/>
                  </a:lnTo>
                  <a:cubicBezTo>
                    <a:pt x="296298" y="192998"/>
                    <a:pt x="290851" y="177971"/>
                    <a:pt x="278153" y="171412"/>
                  </a:cubicBezTo>
                  <a:lnTo>
                    <a:pt x="287839" y="150430"/>
                  </a:lnTo>
                  <a:cubicBezTo>
                    <a:pt x="293986" y="137110"/>
                    <a:pt x="288539" y="122092"/>
                    <a:pt x="275833" y="115533"/>
                  </a:cubicBezTo>
                  <a:lnTo>
                    <a:pt x="312464" y="36149"/>
                  </a:lnTo>
                  <a:lnTo>
                    <a:pt x="297760" y="657"/>
                  </a:lnTo>
                  <a:lnTo>
                    <a:pt x="249587" y="105050"/>
                  </a:lnTo>
                  <a:cubicBezTo>
                    <a:pt x="243098" y="103159"/>
                    <a:pt x="236268" y="103500"/>
                    <a:pt x="230199" y="105926"/>
                  </a:cubicBezTo>
                  <a:cubicBezTo>
                    <a:pt x="223299" y="108676"/>
                    <a:pt x="217396" y="113921"/>
                    <a:pt x="214130" y="120997"/>
                  </a:cubicBezTo>
                  <a:lnTo>
                    <a:pt x="204445" y="141988"/>
                  </a:lnTo>
                  <a:cubicBezTo>
                    <a:pt x="197956" y="140096"/>
                    <a:pt x="191134" y="140446"/>
                    <a:pt x="185056" y="142872"/>
                  </a:cubicBezTo>
                  <a:cubicBezTo>
                    <a:pt x="178156" y="145622"/>
                    <a:pt x="172253" y="150859"/>
                    <a:pt x="168978" y="157934"/>
                  </a:cubicBezTo>
                  <a:lnTo>
                    <a:pt x="40511" y="436375"/>
                  </a:lnTo>
                  <a:lnTo>
                    <a:pt x="64243" y="445850"/>
                  </a:lnTo>
                  <a:lnTo>
                    <a:pt x="31596" y="516625"/>
                  </a:lnTo>
                  <a:lnTo>
                    <a:pt x="20983" y="512387"/>
                  </a:lnTo>
                  <a:cubicBezTo>
                    <a:pt x="17357" y="510942"/>
                    <a:pt x="13417" y="511065"/>
                    <a:pt x="9966" y="512439"/>
                  </a:cubicBezTo>
                  <a:cubicBezTo>
                    <a:pt x="6516" y="513814"/>
                    <a:pt x="3574" y="516433"/>
                    <a:pt x="1936" y="519979"/>
                  </a:cubicBezTo>
                  <a:cubicBezTo>
                    <a:pt x="-1339" y="527064"/>
                    <a:pt x="1892" y="535155"/>
                    <a:pt x="9143" y="538045"/>
                  </a:cubicBezTo>
                  <a:close/>
                  <a:moveTo>
                    <a:pt x="261576" y="139947"/>
                  </a:moveTo>
                  <a:lnTo>
                    <a:pt x="252013" y="160693"/>
                  </a:lnTo>
                  <a:lnTo>
                    <a:pt x="230803" y="152225"/>
                  </a:lnTo>
                  <a:lnTo>
                    <a:pt x="240366" y="131479"/>
                  </a:lnTo>
                  <a:lnTo>
                    <a:pt x="261576" y="139947"/>
                  </a:lnTo>
                  <a:close/>
                  <a:moveTo>
                    <a:pt x="195223" y="168417"/>
                  </a:moveTo>
                  <a:lnTo>
                    <a:pt x="263905" y="195826"/>
                  </a:lnTo>
                  <a:lnTo>
                    <a:pt x="240068" y="247502"/>
                  </a:lnTo>
                  <a:lnTo>
                    <a:pt x="212650" y="236556"/>
                  </a:lnTo>
                  <a:cubicBezTo>
                    <a:pt x="209024" y="235111"/>
                    <a:pt x="205084" y="235233"/>
                    <a:pt x="201633" y="236608"/>
                  </a:cubicBezTo>
                  <a:cubicBezTo>
                    <a:pt x="198183" y="237983"/>
                    <a:pt x="195241" y="240601"/>
                    <a:pt x="193603" y="244148"/>
                  </a:cubicBezTo>
                  <a:cubicBezTo>
                    <a:pt x="190337" y="251241"/>
                    <a:pt x="193559" y="259324"/>
                    <a:pt x="200810" y="262214"/>
                  </a:cubicBezTo>
                  <a:lnTo>
                    <a:pt x="228229" y="273160"/>
                  </a:lnTo>
                  <a:lnTo>
                    <a:pt x="211520" y="309371"/>
                  </a:lnTo>
                  <a:lnTo>
                    <a:pt x="184102" y="298425"/>
                  </a:lnTo>
                  <a:cubicBezTo>
                    <a:pt x="180476" y="296980"/>
                    <a:pt x="176536" y="297102"/>
                    <a:pt x="173085" y="298477"/>
                  </a:cubicBezTo>
                  <a:cubicBezTo>
                    <a:pt x="169644" y="299852"/>
                    <a:pt x="166693" y="302470"/>
                    <a:pt x="165055" y="306017"/>
                  </a:cubicBezTo>
                  <a:cubicBezTo>
                    <a:pt x="161789" y="313110"/>
                    <a:pt x="165011" y="321193"/>
                    <a:pt x="172262" y="324092"/>
                  </a:cubicBezTo>
                  <a:lnTo>
                    <a:pt x="199681" y="335038"/>
                  </a:lnTo>
                  <a:lnTo>
                    <a:pt x="182972" y="371249"/>
                  </a:lnTo>
                  <a:lnTo>
                    <a:pt x="155545" y="360302"/>
                  </a:lnTo>
                  <a:cubicBezTo>
                    <a:pt x="151919" y="358857"/>
                    <a:pt x="147979" y="358980"/>
                    <a:pt x="144528" y="360355"/>
                  </a:cubicBezTo>
                  <a:cubicBezTo>
                    <a:pt x="141078" y="361730"/>
                    <a:pt x="138136" y="364348"/>
                    <a:pt x="136498" y="367895"/>
                  </a:cubicBezTo>
                  <a:cubicBezTo>
                    <a:pt x="133232" y="374988"/>
                    <a:pt x="136454" y="383071"/>
                    <a:pt x="143705" y="385969"/>
                  </a:cubicBezTo>
                  <a:lnTo>
                    <a:pt x="171132" y="396916"/>
                  </a:lnTo>
                  <a:lnTo>
                    <a:pt x="147287" y="448600"/>
                  </a:lnTo>
                  <a:lnTo>
                    <a:pt x="112941" y="434895"/>
                  </a:lnTo>
                  <a:lnTo>
                    <a:pt x="78596" y="421182"/>
                  </a:lnTo>
                  <a:lnTo>
                    <a:pt x="195223" y="168417"/>
                  </a:lnTo>
                  <a:close/>
                  <a:moveTo>
                    <a:pt x="90488" y="456324"/>
                  </a:moveTo>
                  <a:lnTo>
                    <a:pt x="101102" y="460562"/>
                  </a:lnTo>
                  <a:lnTo>
                    <a:pt x="111707" y="464801"/>
                  </a:lnTo>
                  <a:lnTo>
                    <a:pt x="79051" y="535567"/>
                  </a:lnTo>
                  <a:lnTo>
                    <a:pt x="57833" y="527099"/>
                  </a:lnTo>
                  <a:lnTo>
                    <a:pt x="90488" y="456324"/>
                  </a:lnTo>
                  <a:close/>
                </a:path>
              </a:pathLst>
            </a:custGeom>
            <a:solidFill>
              <a:srgbClr val="00438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E90C42A-49C4-4BBF-9217-161BC4B556C7}"/>
                </a:ext>
              </a:extLst>
            </p:cNvPr>
            <p:cNvSpPr/>
            <p:nvPr/>
          </p:nvSpPr>
          <p:spPr>
            <a:xfrm>
              <a:off x="-972124" y="2376494"/>
              <a:ext cx="198787" cy="654156"/>
            </a:xfrm>
            <a:custGeom>
              <a:avLst/>
              <a:gdLst>
                <a:gd name="connsiteX0" fmla="*/ 145447 w 198786"/>
                <a:gd name="connsiteY0" fmla="*/ 209794 h 654155"/>
                <a:gd name="connsiteX1" fmla="*/ 145035 w 198786"/>
                <a:gd name="connsiteY1" fmla="*/ 208524 h 654155"/>
                <a:gd name="connsiteX2" fmla="*/ 145035 w 198786"/>
                <a:gd name="connsiteY2" fmla="*/ 78551 h 654155"/>
                <a:gd name="connsiteX3" fmla="*/ 155264 w 198786"/>
                <a:gd name="connsiteY3" fmla="*/ 56588 h 654155"/>
                <a:gd name="connsiteX4" fmla="*/ 155264 w 198786"/>
                <a:gd name="connsiteY4" fmla="*/ 29748 h 654155"/>
                <a:gd name="connsiteX5" fmla="*/ 126173 w 198786"/>
                <a:gd name="connsiteY5" fmla="*/ 657 h 654155"/>
                <a:gd name="connsiteX6" fmla="*/ 73411 w 198786"/>
                <a:gd name="connsiteY6" fmla="*/ 657 h 654155"/>
                <a:gd name="connsiteX7" fmla="*/ 44320 w 198786"/>
                <a:gd name="connsiteY7" fmla="*/ 29748 h 654155"/>
                <a:gd name="connsiteX8" fmla="*/ 44320 w 198786"/>
                <a:gd name="connsiteY8" fmla="*/ 56588 h 654155"/>
                <a:gd name="connsiteX9" fmla="*/ 54487 w 198786"/>
                <a:gd name="connsiteY9" fmla="*/ 78507 h 654155"/>
                <a:gd name="connsiteX10" fmla="*/ 54145 w 198786"/>
                <a:gd name="connsiteY10" fmla="*/ 209794 h 654155"/>
                <a:gd name="connsiteX11" fmla="*/ 657 w 198786"/>
                <a:gd name="connsiteY11" fmla="*/ 297575 h 654155"/>
                <a:gd name="connsiteX12" fmla="*/ 657 w 198786"/>
                <a:gd name="connsiteY12" fmla="*/ 347149 h 654155"/>
                <a:gd name="connsiteX13" fmla="*/ 657 w 198786"/>
                <a:gd name="connsiteY13" fmla="*/ 490827 h 654155"/>
                <a:gd name="connsiteX14" fmla="*/ 657 w 198786"/>
                <a:gd name="connsiteY14" fmla="*/ 606762 h 654155"/>
                <a:gd name="connsiteX15" fmla="*/ 47945 w 198786"/>
                <a:gd name="connsiteY15" fmla="*/ 654051 h 654155"/>
                <a:gd name="connsiteX16" fmla="*/ 151621 w 198786"/>
                <a:gd name="connsiteY16" fmla="*/ 654051 h 654155"/>
                <a:gd name="connsiteX17" fmla="*/ 198909 w 198786"/>
                <a:gd name="connsiteY17" fmla="*/ 606762 h 654155"/>
                <a:gd name="connsiteX18" fmla="*/ 198909 w 198786"/>
                <a:gd name="connsiteY18" fmla="*/ 490827 h 654155"/>
                <a:gd name="connsiteX19" fmla="*/ 198909 w 198786"/>
                <a:gd name="connsiteY19" fmla="*/ 347149 h 654155"/>
                <a:gd name="connsiteX20" fmla="*/ 198909 w 198786"/>
                <a:gd name="connsiteY20" fmla="*/ 297575 h 654155"/>
                <a:gd name="connsiteX21" fmla="*/ 145447 w 198786"/>
                <a:gd name="connsiteY21" fmla="*/ 209794 h 654155"/>
                <a:gd name="connsiteX22" fmla="*/ 73402 w 198786"/>
                <a:gd name="connsiteY22" fmla="*/ 29748 h 654155"/>
                <a:gd name="connsiteX23" fmla="*/ 126164 w 198786"/>
                <a:gd name="connsiteY23" fmla="*/ 29748 h 654155"/>
                <a:gd name="connsiteX24" fmla="*/ 126181 w 198786"/>
                <a:gd name="connsiteY24" fmla="*/ 56588 h 654155"/>
                <a:gd name="connsiteX25" fmla="*/ 73402 w 198786"/>
                <a:gd name="connsiteY25" fmla="*/ 56588 h 654155"/>
                <a:gd name="connsiteX26" fmla="*/ 73402 w 198786"/>
                <a:gd name="connsiteY26" fmla="*/ 29748 h 654155"/>
                <a:gd name="connsiteX27" fmla="*/ 29748 w 198786"/>
                <a:gd name="connsiteY27" fmla="*/ 376240 h 654155"/>
                <a:gd name="connsiteX28" fmla="*/ 169818 w 198786"/>
                <a:gd name="connsiteY28" fmla="*/ 376240 h 654155"/>
                <a:gd name="connsiteX29" fmla="*/ 169818 w 198786"/>
                <a:gd name="connsiteY29" fmla="*/ 461736 h 654155"/>
                <a:gd name="connsiteX30" fmla="*/ 29748 w 198786"/>
                <a:gd name="connsiteY30" fmla="*/ 461736 h 654155"/>
                <a:gd name="connsiteX31" fmla="*/ 29748 w 198786"/>
                <a:gd name="connsiteY31" fmla="*/ 376240 h 654155"/>
                <a:gd name="connsiteX32" fmla="*/ 169818 w 198786"/>
                <a:gd name="connsiteY32" fmla="*/ 606762 h 654155"/>
                <a:gd name="connsiteX33" fmla="*/ 151621 w 198786"/>
                <a:gd name="connsiteY33" fmla="*/ 624960 h 654155"/>
                <a:gd name="connsiteX34" fmla="*/ 47945 w 198786"/>
                <a:gd name="connsiteY34" fmla="*/ 624960 h 654155"/>
                <a:gd name="connsiteX35" fmla="*/ 29748 w 198786"/>
                <a:gd name="connsiteY35" fmla="*/ 606762 h 654155"/>
                <a:gd name="connsiteX36" fmla="*/ 29748 w 198786"/>
                <a:gd name="connsiteY36" fmla="*/ 490827 h 654155"/>
                <a:gd name="connsiteX37" fmla="*/ 169818 w 198786"/>
                <a:gd name="connsiteY37" fmla="*/ 490827 h 654155"/>
                <a:gd name="connsiteX38" fmla="*/ 169818 w 198786"/>
                <a:gd name="connsiteY38" fmla="*/ 606762 h 654155"/>
                <a:gd name="connsiteX39" fmla="*/ 29748 w 198786"/>
                <a:gd name="connsiteY39" fmla="*/ 347149 h 654155"/>
                <a:gd name="connsiteX40" fmla="*/ 29748 w 198786"/>
                <a:gd name="connsiteY40" fmla="*/ 297575 h 654155"/>
                <a:gd name="connsiteX41" fmla="*/ 67552 w 198786"/>
                <a:gd name="connsiteY41" fmla="*/ 235610 h 654155"/>
                <a:gd name="connsiteX42" fmla="*/ 83631 w 198786"/>
                <a:gd name="connsiteY42" fmla="*/ 208515 h 654155"/>
                <a:gd name="connsiteX43" fmla="*/ 83631 w 198786"/>
                <a:gd name="connsiteY43" fmla="*/ 85680 h 654155"/>
                <a:gd name="connsiteX44" fmla="*/ 115936 w 198786"/>
                <a:gd name="connsiteY44" fmla="*/ 85680 h 654155"/>
                <a:gd name="connsiteX45" fmla="*/ 115936 w 198786"/>
                <a:gd name="connsiteY45" fmla="*/ 208515 h 654155"/>
                <a:gd name="connsiteX46" fmla="*/ 132014 w 198786"/>
                <a:gd name="connsiteY46" fmla="*/ 235601 h 654155"/>
                <a:gd name="connsiteX47" fmla="*/ 169818 w 198786"/>
                <a:gd name="connsiteY47" fmla="*/ 297575 h 654155"/>
                <a:gd name="connsiteX48" fmla="*/ 169818 w 198786"/>
                <a:gd name="connsiteY48" fmla="*/ 347149 h 654155"/>
                <a:gd name="connsiteX49" fmla="*/ 29748 w 198786"/>
                <a:gd name="connsiteY49" fmla="*/ 347149 h 6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8786" h="654155">
                  <a:moveTo>
                    <a:pt x="145447" y="209794"/>
                  </a:moveTo>
                  <a:cubicBezTo>
                    <a:pt x="145333" y="209715"/>
                    <a:pt x="145035" y="209251"/>
                    <a:pt x="145035" y="208524"/>
                  </a:cubicBezTo>
                  <a:lnTo>
                    <a:pt x="145035" y="78551"/>
                  </a:lnTo>
                  <a:cubicBezTo>
                    <a:pt x="151244" y="73209"/>
                    <a:pt x="155264" y="65398"/>
                    <a:pt x="155264" y="56588"/>
                  </a:cubicBezTo>
                  <a:lnTo>
                    <a:pt x="155264" y="29748"/>
                  </a:lnTo>
                  <a:cubicBezTo>
                    <a:pt x="155264" y="13705"/>
                    <a:pt x="142207" y="657"/>
                    <a:pt x="126173" y="657"/>
                  </a:cubicBezTo>
                  <a:lnTo>
                    <a:pt x="73411" y="657"/>
                  </a:lnTo>
                  <a:cubicBezTo>
                    <a:pt x="57377" y="657"/>
                    <a:pt x="44320" y="13705"/>
                    <a:pt x="44320" y="29748"/>
                  </a:cubicBezTo>
                  <a:lnTo>
                    <a:pt x="44320" y="56588"/>
                  </a:lnTo>
                  <a:cubicBezTo>
                    <a:pt x="44320" y="65372"/>
                    <a:pt x="48313" y="73166"/>
                    <a:pt x="54487" y="78507"/>
                  </a:cubicBezTo>
                  <a:lnTo>
                    <a:pt x="54145" y="209794"/>
                  </a:lnTo>
                  <a:cubicBezTo>
                    <a:pt x="21157" y="226932"/>
                    <a:pt x="657" y="260576"/>
                    <a:pt x="657" y="297575"/>
                  </a:cubicBezTo>
                  <a:lnTo>
                    <a:pt x="657" y="347149"/>
                  </a:lnTo>
                  <a:lnTo>
                    <a:pt x="657" y="490827"/>
                  </a:lnTo>
                  <a:lnTo>
                    <a:pt x="657" y="606762"/>
                  </a:lnTo>
                  <a:cubicBezTo>
                    <a:pt x="657" y="632841"/>
                    <a:pt x="21867" y="654051"/>
                    <a:pt x="47945" y="654051"/>
                  </a:cubicBezTo>
                  <a:lnTo>
                    <a:pt x="151621" y="654051"/>
                  </a:lnTo>
                  <a:cubicBezTo>
                    <a:pt x="177700" y="654051"/>
                    <a:pt x="198909" y="632832"/>
                    <a:pt x="198909" y="606762"/>
                  </a:cubicBezTo>
                  <a:lnTo>
                    <a:pt x="198909" y="490827"/>
                  </a:lnTo>
                  <a:lnTo>
                    <a:pt x="198909" y="347149"/>
                  </a:lnTo>
                  <a:lnTo>
                    <a:pt x="198909" y="297575"/>
                  </a:lnTo>
                  <a:cubicBezTo>
                    <a:pt x="198918" y="260568"/>
                    <a:pt x="178418" y="226932"/>
                    <a:pt x="145447" y="209794"/>
                  </a:cubicBezTo>
                  <a:close/>
                  <a:moveTo>
                    <a:pt x="73402" y="29748"/>
                  </a:moveTo>
                  <a:lnTo>
                    <a:pt x="126164" y="29748"/>
                  </a:lnTo>
                  <a:lnTo>
                    <a:pt x="126181" y="56588"/>
                  </a:lnTo>
                  <a:lnTo>
                    <a:pt x="73402" y="56588"/>
                  </a:lnTo>
                  <a:lnTo>
                    <a:pt x="73402" y="29748"/>
                  </a:lnTo>
                  <a:close/>
                  <a:moveTo>
                    <a:pt x="29748" y="376240"/>
                  </a:moveTo>
                  <a:lnTo>
                    <a:pt x="169818" y="376240"/>
                  </a:lnTo>
                  <a:lnTo>
                    <a:pt x="169818" y="461736"/>
                  </a:lnTo>
                  <a:lnTo>
                    <a:pt x="29748" y="461736"/>
                  </a:lnTo>
                  <a:lnTo>
                    <a:pt x="29748" y="376240"/>
                  </a:lnTo>
                  <a:close/>
                  <a:moveTo>
                    <a:pt x="169818" y="606762"/>
                  </a:moveTo>
                  <a:cubicBezTo>
                    <a:pt x="169818" y="616798"/>
                    <a:pt x="161648" y="624960"/>
                    <a:pt x="151621" y="624960"/>
                  </a:cubicBezTo>
                  <a:lnTo>
                    <a:pt x="47945" y="624960"/>
                  </a:lnTo>
                  <a:cubicBezTo>
                    <a:pt x="37918" y="624960"/>
                    <a:pt x="29748" y="616798"/>
                    <a:pt x="29748" y="606762"/>
                  </a:cubicBezTo>
                  <a:lnTo>
                    <a:pt x="29748" y="490827"/>
                  </a:lnTo>
                  <a:lnTo>
                    <a:pt x="169818" y="490827"/>
                  </a:lnTo>
                  <a:lnTo>
                    <a:pt x="169818" y="606762"/>
                  </a:lnTo>
                  <a:close/>
                  <a:moveTo>
                    <a:pt x="29748" y="347149"/>
                  </a:moveTo>
                  <a:lnTo>
                    <a:pt x="29748" y="297575"/>
                  </a:lnTo>
                  <a:cubicBezTo>
                    <a:pt x="29748" y="271461"/>
                    <a:pt x="44241" y="247721"/>
                    <a:pt x="67552" y="235610"/>
                  </a:cubicBezTo>
                  <a:cubicBezTo>
                    <a:pt x="77466" y="230461"/>
                    <a:pt x="83631" y="220075"/>
                    <a:pt x="83631" y="208515"/>
                  </a:cubicBezTo>
                  <a:lnTo>
                    <a:pt x="83631" y="85680"/>
                  </a:lnTo>
                  <a:lnTo>
                    <a:pt x="115936" y="85680"/>
                  </a:lnTo>
                  <a:lnTo>
                    <a:pt x="115936" y="208515"/>
                  </a:lnTo>
                  <a:cubicBezTo>
                    <a:pt x="115936" y="220075"/>
                    <a:pt x="122101" y="230452"/>
                    <a:pt x="132014" y="235601"/>
                  </a:cubicBezTo>
                  <a:cubicBezTo>
                    <a:pt x="155325" y="247721"/>
                    <a:pt x="169818" y="271461"/>
                    <a:pt x="169818" y="297575"/>
                  </a:cubicBezTo>
                  <a:lnTo>
                    <a:pt x="169818" y="347149"/>
                  </a:lnTo>
                  <a:lnTo>
                    <a:pt x="29748" y="347149"/>
                  </a:lnTo>
                  <a:close/>
                </a:path>
              </a:pathLst>
            </a:custGeom>
            <a:solidFill>
              <a:srgbClr val="00438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762C83B-3D8B-429A-9F2E-6C56F4792DCB}"/>
                </a:ext>
              </a:extLst>
            </p:cNvPr>
            <p:cNvSpPr/>
            <p:nvPr/>
          </p:nvSpPr>
          <p:spPr>
            <a:xfrm>
              <a:off x="-1240059" y="2231185"/>
              <a:ext cx="941391" cy="941389"/>
            </a:xfrm>
            <a:custGeom>
              <a:avLst/>
              <a:gdLst>
                <a:gd name="connsiteX0" fmla="*/ 470820 w 941390"/>
                <a:gd name="connsiteY0" fmla="*/ 940979 h 941388"/>
                <a:gd name="connsiteX1" fmla="*/ 138207 w 941390"/>
                <a:gd name="connsiteY1" fmla="*/ 803431 h 941388"/>
                <a:gd name="connsiteX2" fmla="*/ 138207 w 941390"/>
                <a:gd name="connsiteY2" fmla="*/ 138207 h 941388"/>
                <a:gd name="connsiteX3" fmla="*/ 803433 w 941390"/>
                <a:gd name="connsiteY3" fmla="*/ 138207 h 941388"/>
                <a:gd name="connsiteX4" fmla="*/ 803433 w 941390"/>
                <a:gd name="connsiteY4" fmla="*/ 138207 h 941388"/>
                <a:gd name="connsiteX5" fmla="*/ 803433 w 941390"/>
                <a:gd name="connsiteY5" fmla="*/ 803431 h 941388"/>
                <a:gd name="connsiteX6" fmla="*/ 470820 w 941390"/>
                <a:gd name="connsiteY6" fmla="*/ 940979 h 941388"/>
                <a:gd name="connsiteX7" fmla="*/ 470820 w 941390"/>
                <a:gd name="connsiteY7" fmla="*/ 60391 h 941388"/>
                <a:gd name="connsiteX8" fmla="*/ 180478 w 941390"/>
                <a:gd name="connsiteY8" fmla="*/ 180460 h 941388"/>
                <a:gd name="connsiteX9" fmla="*/ 180478 w 941390"/>
                <a:gd name="connsiteY9" fmla="*/ 761152 h 941388"/>
                <a:gd name="connsiteX10" fmla="*/ 761171 w 941390"/>
                <a:gd name="connsiteY10" fmla="*/ 761152 h 941388"/>
                <a:gd name="connsiteX11" fmla="*/ 761171 w 941390"/>
                <a:gd name="connsiteY11" fmla="*/ 180460 h 941388"/>
                <a:gd name="connsiteX12" fmla="*/ 761171 w 941390"/>
                <a:gd name="connsiteY12" fmla="*/ 180460 h 941388"/>
                <a:gd name="connsiteX13" fmla="*/ 470820 w 941390"/>
                <a:gd name="connsiteY13" fmla="*/ 60391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1390" h="941388">
                  <a:moveTo>
                    <a:pt x="470820" y="940979"/>
                  </a:moveTo>
                  <a:cubicBezTo>
                    <a:pt x="350366" y="940979"/>
                    <a:pt x="229912" y="895127"/>
                    <a:pt x="138207" y="803431"/>
                  </a:cubicBezTo>
                  <a:cubicBezTo>
                    <a:pt x="-45193" y="620031"/>
                    <a:pt x="-45193" y="321607"/>
                    <a:pt x="138207" y="138207"/>
                  </a:cubicBezTo>
                  <a:cubicBezTo>
                    <a:pt x="321616" y="-45193"/>
                    <a:pt x="620033" y="-45193"/>
                    <a:pt x="803433" y="138207"/>
                  </a:cubicBezTo>
                  <a:lnTo>
                    <a:pt x="803433" y="138207"/>
                  </a:lnTo>
                  <a:cubicBezTo>
                    <a:pt x="986834" y="321607"/>
                    <a:pt x="986834" y="620031"/>
                    <a:pt x="803433" y="803431"/>
                  </a:cubicBezTo>
                  <a:cubicBezTo>
                    <a:pt x="711737" y="895127"/>
                    <a:pt x="591283" y="940979"/>
                    <a:pt x="470820" y="940979"/>
                  </a:cubicBezTo>
                  <a:close/>
                  <a:moveTo>
                    <a:pt x="470820" y="60391"/>
                  </a:moveTo>
                  <a:cubicBezTo>
                    <a:pt x="365673" y="60391"/>
                    <a:pt x="260527" y="100411"/>
                    <a:pt x="180478" y="180460"/>
                  </a:cubicBezTo>
                  <a:cubicBezTo>
                    <a:pt x="20380" y="340557"/>
                    <a:pt x="20380" y="601055"/>
                    <a:pt x="180478" y="761152"/>
                  </a:cubicBezTo>
                  <a:cubicBezTo>
                    <a:pt x="340575" y="921250"/>
                    <a:pt x="601074" y="921250"/>
                    <a:pt x="761171" y="761152"/>
                  </a:cubicBezTo>
                  <a:cubicBezTo>
                    <a:pt x="921269" y="601055"/>
                    <a:pt x="921269" y="340557"/>
                    <a:pt x="761171" y="180460"/>
                  </a:cubicBezTo>
                  <a:lnTo>
                    <a:pt x="761171" y="180460"/>
                  </a:lnTo>
                  <a:cubicBezTo>
                    <a:pt x="681122" y="100420"/>
                    <a:pt x="575976" y="60391"/>
                    <a:pt x="470820" y="60391"/>
                  </a:cubicBezTo>
                  <a:close/>
                </a:path>
              </a:pathLst>
            </a:custGeom>
            <a:solidFill>
              <a:srgbClr val="FF0103"/>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9DFA002-FDC6-470C-8FBD-DC01403DDACC}"/>
                </a:ext>
              </a:extLst>
            </p:cNvPr>
            <p:cNvSpPr/>
            <p:nvPr/>
          </p:nvSpPr>
          <p:spPr>
            <a:xfrm>
              <a:off x="-1180314" y="2290919"/>
              <a:ext cx="705824" cy="704947"/>
            </a:xfrm>
            <a:custGeom>
              <a:avLst/>
              <a:gdLst>
                <a:gd name="connsiteX0" fmla="*/ 124822 w 705824"/>
                <a:gd name="connsiteY0" fmla="*/ 705157 h 704946"/>
                <a:gd name="connsiteX1" fmla="*/ 128745 w 705824"/>
                <a:gd name="connsiteY1" fmla="*/ 128747 h 704946"/>
                <a:gd name="connsiteX2" fmla="*/ 419017 w 705824"/>
                <a:gd name="connsiteY2" fmla="*/ 8705 h 704946"/>
                <a:gd name="connsiteX3" fmla="*/ 705174 w 705824"/>
                <a:gd name="connsiteY3" fmla="*/ 124833 h 704946"/>
                <a:gd name="connsiteX4" fmla="*/ 701242 w 705824"/>
                <a:gd name="connsiteY4" fmla="*/ 120699 h 704946"/>
                <a:gd name="connsiteX5" fmla="*/ 410970 w 705824"/>
                <a:gd name="connsiteY5" fmla="*/ 657 h 704946"/>
                <a:gd name="connsiteX6" fmla="*/ 120697 w 705824"/>
                <a:gd name="connsiteY6" fmla="*/ 120699 h 704946"/>
                <a:gd name="connsiteX7" fmla="*/ 120697 w 705824"/>
                <a:gd name="connsiteY7" fmla="*/ 701243 h 704946"/>
                <a:gd name="connsiteX8" fmla="*/ 124822 w 705824"/>
                <a:gd name="connsiteY8" fmla="*/ 705157 h 70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24" h="704946">
                  <a:moveTo>
                    <a:pt x="124822" y="705157"/>
                  </a:moveTo>
                  <a:cubicBezTo>
                    <a:pt x="-31204" y="544788"/>
                    <a:pt x="-29960" y="287452"/>
                    <a:pt x="128745" y="128747"/>
                  </a:cubicBezTo>
                  <a:cubicBezTo>
                    <a:pt x="208776" y="48716"/>
                    <a:pt x="313897" y="8705"/>
                    <a:pt x="419017" y="8705"/>
                  </a:cubicBezTo>
                  <a:cubicBezTo>
                    <a:pt x="522369" y="8705"/>
                    <a:pt x="625668" y="47472"/>
                    <a:pt x="705174" y="124833"/>
                  </a:cubicBezTo>
                  <a:cubicBezTo>
                    <a:pt x="703843" y="123466"/>
                    <a:pt x="702599" y="122048"/>
                    <a:pt x="701242" y="120699"/>
                  </a:cubicBezTo>
                  <a:cubicBezTo>
                    <a:pt x="621219" y="40677"/>
                    <a:pt x="516099" y="657"/>
                    <a:pt x="410970" y="657"/>
                  </a:cubicBezTo>
                  <a:cubicBezTo>
                    <a:pt x="305849" y="657"/>
                    <a:pt x="200729" y="40668"/>
                    <a:pt x="120697" y="120699"/>
                  </a:cubicBezTo>
                  <a:cubicBezTo>
                    <a:pt x="-39357" y="280753"/>
                    <a:pt x="-39357" y="541189"/>
                    <a:pt x="120697" y="701243"/>
                  </a:cubicBezTo>
                  <a:cubicBezTo>
                    <a:pt x="122046" y="702591"/>
                    <a:pt x="123456" y="703835"/>
                    <a:pt x="124822" y="705157"/>
                  </a:cubicBezTo>
                  <a:close/>
                </a:path>
              </a:pathLst>
            </a:custGeom>
            <a:solidFill>
              <a:srgbClr val="D30B1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396C060-02E5-4BF1-9C83-40E34442EC4D}"/>
                </a:ext>
              </a:extLst>
            </p:cNvPr>
            <p:cNvSpPr/>
            <p:nvPr/>
          </p:nvSpPr>
          <p:spPr>
            <a:xfrm>
              <a:off x="-1106020" y="2365241"/>
              <a:ext cx="807407" cy="807405"/>
            </a:xfrm>
            <a:custGeom>
              <a:avLst/>
              <a:gdLst>
                <a:gd name="connsiteX0" fmla="*/ 669395 w 807406"/>
                <a:gd name="connsiteY0" fmla="*/ 4142 h 807405"/>
                <a:gd name="connsiteX1" fmla="*/ 665822 w 807406"/>
                <a:gd name="connsiteY1" fmla="*/ 657 h 807405"/>
                <a:gd name="connsiteX2" fmla="*/ 662310 w 807406"/>
                <a:gd name="connsiteY2" fmla="*/ 662282 h 807405"/>
                <a:gd name="connsiteX3" fmla="*/ 329697 w 807406"/>
                <a:gd name="connsiteY3" fmla="*/ 799830 h 807405"/>
                <a:gd name="connsiteX4" fmla="*/ 657 w 807406"/>
                <a:gd name="connsiteY4" fmla="*/ 665759 h 807405"/>
                <a:gd name="connsiteX5" fmla="*/ 4168 w 807406"/>
                <a:gd name="connsiteY5" fmla="*/ 669358 h 807405"/>
                <a:gd name="connsiteX6" fmla="*/ 336781 w 807406"/>
                <a:gd name="connsiteY6" fmla="*/ 806906 h 807405"/>
                <a:gd name="connsiteX7" fmla="*/ 669395 w 807406"/>
                <a:gd name="connsiteY7" fmla="*/ 669358 h 807405"/>
                <a:gd name="connsiteX8" fmla="*/ 669395 w 807406"/>
                <a:gd name="connsiteY8" fmla="*/ 4142 h 8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06" h="807405">
                  <a:moveTo>
                    <a:pt x="669395" y="4142"/>
                  </a:moveTo>
                  <a:cubicBezTo>
                    <a:pt x="668212" y="2960"/>
                    <a:pt x="667013" y="1821"/>
                    <a:pt x="665822" y="657"/>
                  </a:cubicBezTo>
                  <a:cubicBezTo>
                    <a:pt x="845675" y="184346"/>
                    <a:pt x="844528" y="480064"/>
                    <a:pt x="662310" y="662282"/>
                  </a:cubicBezTo>
                  <a:cubicBezTo>
                    <a:pt x="570605" y="753987"/>
                    <a:pt x="450151" y="799830"/>
                    <a:pt x="329697" y="799830"/>
                  </a:cubicBezTo>
                  <a:cubicBezTo>
                    <a:pt x="210793" y="799830"/>
                    <a:pt x="91897" y="755116"/>
                    <a:pt x="657" y="665759"/>
                  </a:cubicBezTo>
                  <a:cubicBezTo>
                    <a:pt x="1830" y="666959"/>
                    <a:pt x="2977" y="668176"/>
                    <a:pt x="4168" y="669358"/>
                  </a:cubicBezTo>
                  <a:cubicBezTo>
                    <a:pt x="95873" y="761062"/>
                    <a:pt x="216327" y="806906"/>
                    <a:pt x="336781" y="806906"/>
                  </a:cubicBezTo>
                  <a:cubicBezTo>
                    <a:pt x="457236" y="806906"/>
                    <a:pt x="577690" y="761054"/>
                    <a:pt x="669395" y="669358"/>
                  </a:cubicBezTo>
                  <a:cubicBezTo>
                    <a:pt x="852804" y="485967"/>
                    <a:pt x="852804" y="187551"/>
                    <a:pt x="669395" y="4142"/>
                  </a:cubicBezTo>
                  <a:close/>
                </a:path>
              </a:pathLst>
            </a:custGeom>
            <a:solidFill>
              <a:srgbClr val="D30B15"/>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F4F217B-A815-41B8-B224-4877DC8430B9}"/>
                </a:ext>
              </a:extLst>
            </p:cNvPr>
            <p:cNvSpPr/>
            <p:nvPr/>
          </p:nvSpPr>
          <p:spPr>
            <a:xfrm>
              <a:off x="-907952" y="2429194"/>
              <a:ext cx="565710" cy="698817"/>
            </a:xfrm>
            <a:custGeom>
              <a:avLst/>
              <a:gdLst>
                <a:gd name="connsiteX0" fmla="*/ 441403 w 565710"/>
                <a:gd name="connsiteY0" fmla="*/ 580561 h 698816"/>
                <a:gd name="connsiteX1" fmla="*/ 456141 w 565710"/>
                <a:gd name="connsiteY1" fmla="*/ 13039 h 698816"/>
                <a:gd name="connsiteX2" fmla="*/ 443242 w 565710"/>
                <a:gd name="connsiteY2" fmla="*/ 657 h 698816"/>
                <a:gd name="connsiteX3" fmla="*/ 429055 w 565710"/>
                <a:gd name="connsiteY3" fmla="*/ 563152 h 698816"/>
                <a:gd name="connsiteX4" fmla="*/ 657 w 565710"/>
                <a:gd name="connsiteY4" fmla="*/ 657991 h 698816"/>
                <a:gd name="connsiteX5" fmla="*/ 441403 w 565710"/>
                <a:gd name="connsiteY5" fmla="*/ 580561 h 6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710" h="698816">
                  <a:moveTo>
                    <a:pt x="441403" y="580561"/>
                  </a:moveTo>
                  <a:cubicBezTo>
                    <a:pt x="596456" y="423958"/>
                    <a:pt x="611203" y="169643"/>
                    <a:pt x="456141" y="13039"/>
                  </a:cubicBezTo>
                  <a:cubicBezTo>
                    <a:pt x="451920" y="8783"/>
                    <a:pt x="447603" y="4685"/>
                    <a:pt x="443242" y="657"/>
                  </a:cubicBezTo>
                  <a:cubicBezTo>
                    <a:pt x="596001" y="159178"/>
                    <a:pt x="584407" y="406251"/>
                    <a:pt x="429055" y="563152"/>
                  </a:cubicBezTo>
                  <a:cubicBezTo>
                    <a:pt x="310633" y="682756"/>
                    <a:pt x="146480" y="719221"/>
                    <a:pt x="657" y="657991"/>
                  </a:cubicBezTo>
                  <a:cubicBezTo>
                    <a:pt x="148976" y="730868"/>
                    <a:pt x="318400" y="704798"/>
                    <a:pt x="441403" y="580561"/>
                  </a:cubicBezTo>
                  <a:close/>
                </a:path>
              </a:pathLst>
            </a:custGeom>
            <a:solidFill>
              <a:srgbClr val="FF3939"/>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DFF458F-A4FD-4288-B12E-0DC51FAE2543}"/>
                </a:ext>
              </a:extLst>
            </p:cNvPr>
            <p:cNvSpPr/>
            <p:nvPr/>
          </p:nvSpPr>
          <p:spPr>
            <a:xfrm>
              <a:off x="-1240059" y="2231176"/>
              <a:ext cx="824045" cy="912490"/>
            </a:xfrm>
            <a:custGeom>
              <a:avLst/>
              <a:gdLst>
                <a:gd name="connsiteX0" fmla="*/ 159207 w 824045"/>
                <a:gd name="connsiteY0" fmla="*/ 812057 h 912490"/>
                <a:gd name="connsiteX1" fmla="*/ 159207 w 824045"/>
                <a:gd name="connsiteY1" fmla="*/ 153611 h 912490"/>
                <a:gd name="connsiteX2" fmla="*/ 817655 w 824045"/>
                <a:gd name="connsiteY2" fmla="*/ 153611 h 912490"/>
                <a:gd name="connsiteX3" fmla="*/ 823470 w 824045"/>
                <a:gd name="connsiteY3" fmla="*/ 159574 h 912490"/>
                <a:gd name="connsiteX4" fmla="*/ 803433 w 824045"/>
                <a:gd name="connsiteY4" fmla="*/ 138207 h 912490"/>
                <a:gd name="connsiteX5" fmla="*/ 138207 w 824045"/>
                <a:gd name="connsiteY5" fmla="*/ 138207 h 912490"/>
                <a:gd name="connsiteX6" fmla="*/ 138207 w 824045"/>
                <a:gd name="connsiteY6" fmla="*/ 803432 h 912490"/>
                <a:gd name="connsiteX7" fmla="*/ 309050 w 824045"/>
                <a:gd name="connsiteY7" fmla="*/ 912449 h 912490"/>
                <a:gd name="connsiteX8" fmla="*/ 159207 w 824045"/>
                <a:gd name="connsiteY8" fmla="*/ 812057 h 9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045" h="912490">
                  <a:moveTo>
                    <a:pt x="159207" y="812057"/>
                  </a:moveTo>
                  <a:cubicBezTo>
                    <a:pt x="-22328" y="630522"/>
                    <a:pt x="-22328" y="335145"/>
                    <a:pt x="159207" y="153611"/>
                  </a:cubicBezTo>
                  <a:cubicBezTo>
                    <a:pt x="340742" y="-27924"/>
                    <a:pt x="636128" y="-27924"/>
                    <a:pt x="817655" y="153611"/>
                  </a:cubicBezTo>
                  <a:cubicBezTo>
                    <a:pt x="819625" y="155581"/>
                    <a:pt x="821543" y="157578"/>
                    <a:pt x="823470" y="159574"/>
                  </a:cubicBezTo>
                  <a:cubicBezTo>
                    <a:pt x="817042" y="152306"/>
                    <a:pt x="810386" y="145160"/>
                    <a:pt x="803433" y="138207"/>
                  </a:cubicBezTo>
                  <a:cubicBezTo>
                    <a:pt x="620033" y="-45193"/>
                    <a:pt x="321616" y="-45193"/>
                    <a:pt x="138207" y="138207"/>
                  </a:cubicBezTo>
                  <a:cubicBezTo>
                    <a:pt x="-45193" y="321607"/>
                    <a:pt x="-45193" y="620031"/>
                    <a:pt x="138207" y="803432"/>
                  </a:cubicBezTo>
                  <a:cubicBezTo>
                    <a:pt x="188166" y="853391"/>
                    <a:pt x="246673" y="889706"/>
                    <a:pt x="309050" y="912449"/>
                  </a:cubicBezTo>
                  <a:cubicBezTo>
                    <a:pt x="254537" y="889777"/>
                    <a:pt x="203483" y="856324"/>
                    <a:pt x="159207" y="812057"/>
                  </a:cubicBezTo>
                  <a:close/>
                </a:path>
              </a:pathLst>
            </a:custGeom>
            <a:solidFill>
              <a:srgbClr val="FF3939"/>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6208FF-853A-4565-8B49-0F12B4330461}"/>
                </a:ext>
              </a:extLst>
            </p:cNvPr>
            <p:cNvSpPr/>
            <p:nvPr/>
          </p:nvSpPr>
          <p:spPr>
            <a:xfrm>
              <a:off x="-1101572" y="2370924"/>
              <a:ext cx="674298" cy="659410"/>
            </a:xfrm>
            <a:custGeom>
              <a:avLst/>
              <a:gdLst>
                <a:gd name="connsiteX0" fmla="*/ 623271 w 674298"/>
                <a:gd name="connsiteY0" fmla="*/ 659620 h 659409"/>
                <a:gd name="connsiteX1" fmla="*/ 657 w 674298"/>
                <a:gd name="connsiteY1" fmla="*/ 48742 h 659409"/>
                <a:gd name="connsiteX2" fmla="*/ 49189 w 674298"/>
                <a:gd name="connsiteY2" fmla="*/ 657 h 659409"/>
                <a:gd name="connsiteX3" fmla="*/ 674115 w 674298"/>
                <a:gd name="connsiteY3" fmla="*/ 617367 h 659409"/>
              </a:gdLst>
              <a:ahLst/>
              <a:cxnLst>
                <a:cxn ang="0">
                  <a:pos x="connsiteX0" y="connsiteY0"/>
                </a:cxn>
                <a:cxn ang="0">
                  <a:pos x="connsiteX1" y="connsiteY1"/>
                </a:cxn>
                <a:cxn ang="0">
                  <a:pos x="connsiteX2" y="connsiteY2"/>
                </a:cxn>
                <a:cxn ang="0">
                  <a:pos x="connsiteX3" y="connsiteY3"/>
                </a:cxn>
              </a:cxnLst>
              <a:rect l="l" t="t" r="r" b="b"/>
              <a:pathLst>
                <a:path w="674298" h="659409">
                  <a:moveTo>
                    <a:pt x="623271" y="659620"/>
                  </a:moveTo>
                  <a:lnTo>
                    <a:pt x="657" y="48742"/>
                  </a:lnTo>
                  <a:lnTo>
                    <a:pt x="49189" y="657"/>
                  </a:lnTo>
                  <a:lnTo>
                    <a:pt x="674115" y="617367"/>
                  </a:lnTo>
                  <a:close/>
                </a:path>
              </a:pathLst>
            </a:custGeom>
            <a:solidFill>
              <a:srgbClr val="FF0103"/>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55F57CB-0DA6-434C-9A60-BEA6D556FF2E}"/>
                </a:ext>
              </a:extLst>
            </p:cNvPr>
            <p:cNvSpPr/>
            <p:nvPr/>
          </p:nvSpPr>
          <p:spPr>
            <a:xfrm>
              <a:off x="-982343" y="2438231"/>
              <a:ext cx="496529" cy="498279"/>
            </a:xfrm>
            <a:custGeom>
              <a:avLst/>
              <a:gdLst>
                <a:gd name="connsiteX0" fmla="*/ 657 w 496528"/>
                <a:gd name="connsiteY0" fmla="*/ 657 h 498279"/>
                <a:gd name="connsiteX1" fmla="*/ 63323 w 496528"/>
                <a:gd name="connsiteY1" fmla="*/ 62149 h 498279"/>
                <a:gd name="connsiteX2" fmla="*/ 125691 w 496528"/>
                <a:gd name="connsiteY2" fmla="*/ 123948 h 498279"/>
                <a:gd name="connsiteX3" fmla="*/ 249928 w 496528"/>
                <a:gd name="connsiteY3" fmla="*/ 248019 h 498279"/>
                <a:gd name="connsiteX4" fmla="*/ 373483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197 w 496528"/>
                <a:gd name="connsiteY8" fmla="*/ 375058 h 498279"/>
                <a:gd name="connsiteX9" fmla="*/ 246960 w 496528"/>
                <a:gd name="connsiteY9" fmla="*/ 250979 h 498279"/>
                <a:gd name="connsiteX10" fmla="*/ 123414 w 496528"/>
                <a:gd name="connsiteY10" fmla="*/ 126216 h 498279"/>
                <a:gd name="connsiteX11" fmla="*/ 61878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23" y="62149"/>
                  </a:lnTo>
                  <a:lnTo>
                    <a:pt x="125691" y="123948"/>
                  </a:lnTo>
                  <a:lnTo>
                    <a:pt x="249928" y="248019"/>
                  </a:lnTo>
                  <a:lnTo>
                    <a:pt x="373483" y="372781"/>
                  </a:lnTo>
                  <a:lnTo>
                    <a:pt x="435019" y="435403"/>
                  </a:lnTo>
                  <a:lnTo>
                    <a:pt x="496240" y="498341"/>
                  </a:lnTo>
                  <a:lnTo>
                    <a:pt x="433565" y="436857"/>
                  </a:lnTo>
                  <a:lnTo>
                    <a:pt x="371197" y="375058"/>
                  </a:lnTo>
                  <a:lnTo>
                    <a:pt x="246960" y="250979"/>
                  </a:lnTo>
                  <a:lnTo>
                    <a:pt x="123414" y="126216"/>
                  </a:lnTo>
                  <a:lnTo>
                    <a:pt x="61878" y="63585"/>
                  </a:lnTo>
                  <a:close/>
                </a:path>
              </a:pathLst>
            </a:custGeom>
            <a:solidFill>
              <a:srgbClr val="FF3939"/>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E944C48-85A3-4E1E-BDAA-0269B788E87C}"/>
                </a:ext>
              </a:extLst>
            </p:cNvPr>
            <p:cNvSpPr/>
            <p:nvPr/>
          </p:nvSpPr>
          <p:spPr>
            <a:xfrm>
              <a:off x="-1050754" y="2464967"/>
              <a:ext cx="496529" cy="498279"/>
            </a:xfrm>
            <a:custGeom>
              <a:avLst/>
              <a:gdLst>
                <a:gd name="connsiteX0" fmla="*/ 657 w 496528"/>
                <a:gd name="connsiteY0" fmla="*/ 657 h 498279"/>
                <a:gd name="connsiteX1" fmla="*/ 63332 w 496528"/>
                <a:gd name="connsiteY1" fmla="*/ 62149 h 498279"/>
                <a:gd name="connsiteX2" fmla="*/ 125691 w 496528"/>
                <a:gd name="connsiteY2" fmla="*/ 123939 h 498279"/>
                <a:gd name="connsiteX3" fmla="*/ 249937 w 496528"/>
                <a:gd name="connsiteY3" fmla="*/ 248019 h 498279"/>
                <a:gd name="connsiteX4" fmla="*/ 373491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206 w 496528"/>
                <a:gd name="connsiteY8" fmla="*/ 375058 h 498279"/>
                <a:gd name="connsiteX9" fmla="*/ 246968 w 496528"/>
                <a:gd name="connsiteY9" fmla="*/ 250979 h 498279"/>
                <a:gd name="connsiteX10" fmla="*/ 123414 w 496528"/>
                <a:gd name="connsiteY10" fmla="*/ 126216 h 498279"/>
                <a:gd name="connsiteX11" fmla="*/ 61887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32" y="62149"/>
                  </a:lnTo>
                  <a:lnTo>
                    <a:pt x="125691" y="123939"/>
                  </a:lnTo>
                  <a:lnTo>
                    <a:pt x="249937" y="248019"/>
                  </a:lnTo>
                  <a:lnTo>
                    <a:pt x="373491" y="372781"/>
                  </a:lnTo>
                  <a:lnTo>
                    <a:pt x="435019" y="435403"/>
                  </a:lnTo>
                  <a:lnTo>
                    <a:pt x="496240" y="498341"/>
                  </a:lnTo>
                  <a:lnTo>
                    <a:pt x="433565" y="436857"/>
                  </a:lnTo>
                  <a:lnTo>
                    <a:pt x="371206" y="375058"/>
                  </a:lnTo>
                  <a:lnTo>
                    <a:pt x="246968" y="250979"/>
                  </a:lnTo>
                  <a:lnTo>
                    <a:pt x="123414" y="126216"/>
                  </a:lnTo>
                  <a:lnTo>
                    <a:pt x="61887" y="63585"/>
                  </a:lnTo>
                  <a:close/>
                </a:path>
              </a:pathLst>
            </a:custGeom>
            <a:solidFill>
              <a:srgbClr val="D30B15"/>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688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205" y="890336"/>
            <a:ext cx="11481389" cy="498619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0" y="864611"/>
            <a:ext cx="12192000" cy="5000509"/>
          </a:xfrm>
          <a:prstGeom prst="rect">
            <a:avLst/>
          </a:prstGeom>
          <a:gradFill flip="none" rotWithShape="1">
            <a:gsLst>
              <a:gs pos="0">
                <a:schemeClr val="tx1">
                  <a:alpha val="51000"/>
                </a:schemeClr>
              </a:gs>
              <a:gs pos="96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9990704"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4942509"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823893" y="2985560"/>
            <a:ext cx="4963601" cy="923330"/>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أقوم داءماً بإتباع تعليمات وضع القفل و العلامة والمحاولة للتأكد من عدم وجود أية طاقة وسأقوم أيضاً بإستخراج التصاريح المطلوبة للعمل</a:t>
            </a:r>
            <a:r>
              <a:rPr lang="en-US" sz="2000" kern="0" dirty="0">
                <a:solidFill>
                  <a:schemeClr val="bg1"/>
                </a:solidFill>
              </a:rPr>
              <a:t>.</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844023" y="397357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1">
            <a:extLst>
              <a:ext uri="{FF2B5EF4-FFF2-40B4-BE49-F238E27FC236}">
                <a16:creationId xmlns:a16="http://schemas.microsoft.com/office/drawing/2014/main" id="{BF261D28-A0ED-4F62-B467-FD8DB2EFA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7358" y="1761364"/>
            <a:ext cx="816004" cy="816004"/>
          </a:xfrm>
          <a:prstGeom prst="rect">
            <a:avLst/>
          </a:prstGeom>
        </p:spPr>
      </p:pic>
      <p:sp>
        <p:nvSpPr>
          <p:cNvPr id="15" name="Text Placeholder 1">
            <a:extLst>
              <a:ext uri="{FF2B5EF4-FFF2-40B4-BE49-F238E27FC236}">
                <a16:creationId xmlns:a16="http://schemas.microsoft.com/office/drawing/2014/main" id="{B5F7575D-ACDD-4221-B1BE-1E03F7508D92}"/>
              </a:ext>
            </a:extLst>
          </p:cNvPr>
          <p:cNvSpPr txBox="1">
            <a:spLocks/>
          </p:cNvSpPr>
          <p:nvPr/>
        </p:nvSpPr>
        <p:spPr>
          <a:xfrm>
            <a:off x="2783126" y="4071027"/>
            <a:ext cx="7020975" cy="1384995"/>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تعد الكهرباء والضغط ودرجة الحرارة والطاقة الميكانيكية وطاقة الزنبرك والضغط الهيدروليكي من المخاطر الشائعة التي نواجهها في عملياتنا.</a:t>
            </a:r>
          </a:p>
          <a:p>
            <a:pPr marL="171450" indent="-171450" algn="r" rtl="1">
              <a:buFont typeface="Arial" panose="020B0604020202020204" pitchFamily="34" charset="0"/>
              <a:buChar char="•"/>
              <a:defRPr/>
            </a:pPr>
            <a:r>
              <a:rPr lang="ar-EG" kern="0" dirty="0">
                <a:solidFill>
                  <a:schemeClr val="bg1"/>
                </a:solidFill>
              </a:rPr>
              <a:t>تأكد من أنك مدرب ومعتمد لإجراء الأنشطة التي تنطوي على الطاقة وأن لديك الموارد اللازمة للامتثال للإجراءات.</a:t>
            </a:r>
            <a:endParaRPr lang="en-US" kern="0" dirty="0">
              <a:solidFill>
                <a:schemeClr val="bg1"/>
              </a:solidFill>
            </a:endParaRPr>
          </a:p>
        </p:txBody>
      </p:sp>
      <p:sp>
        <p:nvSpPr>
          <p:cNvPr id="19" name="Text Placeholder 1">
            <a:extLst>
              <a:ext uri="{FF2B5EF4-FFF2-40B4-BE49-F238E27FC236}">
                <a16:creationId xmlns:a16="http://schemas.microsoft.com/office/drawing/2014/main" id="{39CD5990-12C8-4B56-9C10-B196F436664B}"/>
              </a:ext>
            </a:extLst>
          </p:cNvPr>
          <p:cNvSpPr txBox="1">
            <a:spLocks/>
          </p:cNvSpPr>
          <p:nvPr/>
        </p:nvSpPr>
        <p:spPr>
          <a:xfrm>
            <a:off x="9804101" y="1858317"/>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2</a:t>
            </a:r>
            <a:endParaRPr lang="pt-BR" sz="4800" kern="0" dirty="0">
              <a:solidFill>
                <a:schemeClr val="bg1"/>
              </a:solidFill>
            </a:endParaRPr>
          </a:p>
        </p:txBody>
      </p:sp>
      <p:sp>
        <p:nvSpPr>
          <p:cNvPr id="20" name="Text Placeholder 1">
            <a:extLst>
              <a:ext uri="{FF2B5EF4-FFF2-40B4-BE49-F238E27FC236}">
                <a16:creationId xmlns:a16="http://schemas.microsoft.com/office/drawing/2014/main" id="{5BA205D4-13B2-4FE1-B0CC-CBC66B048A46}"/>
              </a:ext>
            </a:extLst>
          </p:cNvPr>
          <p:cNvSpPr txBox="1">
            <a:spLocks/>
          </p:cNvSpPr>
          <p:nvPr/>
        </p:nvSpPr>
        <p:spPr>
          <a:xfrm>
            <a:off x="5013240" y="1716836"/>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5"/>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وضع القفل والعلامة</a:t>
            </a:r>
            <a:r>
              <a:rPr lang="en-US" sz="2800" b="1" dirty="0">
                <a:solidFill>
                  <a:schemeClr val="bg1"/>
                </a:solidFill>
              </a:rPr>
              <a:t>	</a:t>
            </a:r>
            <a:endParaRPr lang="pt-BR" sz="2800" dirty="0">
              <a:solidFill>
                <a:schemeClr val="bg1"/>
              </a:solidFill>
            </a:endParaRPr>
          </a:p>
        </p:txBody>
      </p:sp>
      <p:cxnSp>
        <p:nvCxnSpPr>
          <p:cNvPr id="21" name="Straight Connector 20">
            <a:extLst>
              <a:ext uri="{FF2B5EF4-FFF2-40B4-BE49-F238E27FC236}">
                <a16:creationId xmlns:a16="http://schemas.microsoft.com/office/drawing/2014/main" id="{69F6405D-47EE-4CD4-9EE2-BAF48C52628B}"/>
              </a:ext>
            </a:extLst>
          </p:cNvPr>
          <p:cNvCxnSpPr>
            <a:cxnSpLocks/>
          </p:cNvCxnSpPr>
          <p:nvPr/>
        </p:nvCxnSpPr>
        <p:spPr>
          <a:xfrm>
            <a:off x="9993437" y="1635199"/>
            <a:ext cx="5734" cy="10916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DDBCAD1A-0686-456D-88D4-A84C83261476}"/>
              </a:ext>
            </a:extLst>
          </p:cNvPr>
          <p:cNvSpPr>
            <a:spLocks noGrp="1"/>
          </p:cNvSpPr>
          <p:nvPr>
            <p:ph type="title"/>
          </p:nvPr>
        </p:nvSpPr>
        <p:spPr>
          <a:xfrm>
            <a:off x="838201" y="257725"/>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188091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758" y="906945"/>
            <a:ext cx="7505673" cy="500378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1" y="906945"/>
            <a:ext cx="12191512" cy="5000509"/>
          </a:xfrm>
          <a:prstGeom prst="rect">
            <a:avLst/>
          </a:prstGeom>
          <a:gradFill flip="none" rotWithShape="1">
            <a:gsLst>
              <a:gs pos="0">
                <a:schemeClr val="tx1">
                  <a:alpha val="20000"/>
                </a:schemeClr>
              </a:gs>
              <a:gs pos="6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9992176"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Gráfico 2">
            <a:extLst>
              <a:ext uri="{FF2B5EF4-FFF2-40B4-BE49-F238E27FC236}">
                <a16:creationId xmlns:a16="http://schemas.microsoft.com/office/drawing/2014/main" id="{F3BB1E5E-6CED-4A4C-A9E6-917A224AF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1798" y="1770499"/>
            <a:ext cx="816004" cy="816004"/>
          </a:xfrm>
          <a:prstGeom prst="rect">
            <a:avLst/>
          </a:prstGeom>
        </p:spPr>
      </p:pic>
      <p:sp>
        <p:nvSpPr>
          <p:cNvPr id="3" name="Rectangle 2">
            <a:extLst>
              <a:ext uri="{FF2B5EF4-FFF2-40B4-BE49-F238E27FC236}">
                <a16:creationId xmlns:a16="http://schemas.microsoft.com/office/drawing/2014/main" id="{A953E836-166C-4B78-96A2-9EABC0399D94}"/>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5901267" y="2985560"/>
            <a:ext cx="3860832"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اتأكد دائماً من عدم تجاوز او تعطيل أجهزة السلامة</a:t>
            </a:r>
            <a:endParaRPr lang="en-US"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798498"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2D80AD3-D649-45DB-824C-399C10BA470F}"/>
              </a:ext>
            </a:extLst>
          </p:cNvPr>
          <p:cNvSpPr txBox="1">
            <a:spLocks/>
          </p:cNvSpPr>
          <p:nvPr/>
        </p:nvSpPr>
        <p:spPr>
          <a:xfrm>
            <a:off x="4015579" y="3872023"/>
            <a:ext cx="5788522" cy="110799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أجهزة السلامة موجودة لحمايتك أنت والأخرين.</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لا توجد سلطة لأى أحد تمكنه من تجاوز أىً من أجهزة السلامة إل بعد إجراء تحليل المخاطر المناسب وموافقة القادة</a:t>
            </a:r>
            <a:r>
              <a:rPr lang="en-US" kern="0" dirty="0">
                <a:solidFill>
                  <a:schemeClr val="bg1"/>
                </a:solidFill>
              </a:rPr>
              <a:t>.</a:t>
            </a:r>
          </a:p>
        </p:txBody>
      </p:sp>
      <p:sp>
        <p:nvSpPr>
          <p:cNvPr id="16" name="Title 1">
            <a:extLst>
              <a:ext uri="{FF2B5EF4-FFF2-40B4-BE49-F238E27FC236}">
                <a16:creationId xmlns:a16="http://schemas.microsoft.com/office/drawing/2014/main" id="{0836BED9-572D-49A6-BBBF-E23C7D579BF7}"/>
              </a:ext>
            </a:extLst>
          </p:cNvPr>
          <p:cNvSpPr>
            <a:spLocks noGrp="1"/>
          </p:cNvSpPr>
          <p:nvPr>
            <p:ph type="title"/>
          </p:nvPr>
        </p:nvSpPr>
        <p:spPr>
          <a:xfrm>
            <a:off x="838201" y="257725"/>
            <a:ext cx="8701708" cy="632612"/>
          </a:xfrm>
        </p:spPr>
        <p:txBody>
          <a:bodyPr/>
          <a:lstStyle/>
          <a:p>
            <a:pPr algn="r" rtl="1"/>
            <a:r>
              <a:rPr lang="ar-EG" sz="4000" kern="0" dirty="0"/>
              <a:t>القواعد</a:t>
            </a:r>
            <a:endParaRPr lang="en-US" sz="4000" kern="0" dirty="0"/>
          </a:p>
        </p:txBody>
      </p:sp>
      <p:sp>
        <p:nvSpPr>
          <p:cNvPr id="17" name="Text Placeholder 1">
            <a:extLst>
              <a:ext uri="{FF2B5EF4-FFF2-40B4-BE49-F238E27FC236}">
                <a16:creationId xmlns:a16="http://schemas.microsoft.com/office/drawing/2014/main" id="{36BC0E26-7642-4904-A699-D5E4BD244485}"/>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3</a:t>
            </a:r>
            <a:endParaRPr lang="pt-BR" sz="4800" kern="0" dirty="0">
              <a:solidFill>
                <a:schemeClr val="bg1"/>
              </a:solidFill>
            </a:endParaRPr>
          </a:p>
        </p:txBody>
      </p:sp>
      <p:sp>
        <p:nvSpPr>
          <p:cNvPr id="18" name="Text Placeholder 1">
            <a:extLst>
              <a:ext uri="{FF2B5EF4-FFF2-40B4-BE49-F238E27FC236}">
                <a16:creationId xmlns:a16="http://schemas.microsoft.com/office/drawing/2014/main" id="{C37868FA-54AE-40E8-B4E6-03962B0DEAA2}"/>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5"/>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أجهزة السلامة</a:t>
            </a:r>
            <a:r>
              <a:rPr lang="en-US" sz="2800" b="1" dirty="0">
                <a:solidFill>
                  <a:schemeClr val="bg1"/>
                </a:solidFill>
              </a:rPr>
              <a:t>	</a:t>
            </a:r>
            <a:endParaRPr lang="pt-BR" sz="2800" dirty="0">
              <a:solidFill>
                <a:schemeClr val="bg1"/>
              </a:solidFill>
            </a:endParaRPr>
          </a:p>
        </p:txBody>
      </p:sp>
      <p:cxnSp>
        <p:nvCxnSpPr>
          <p:cNvPr id="19" name="Straight Connector 18">
            <a:extLst>
              <a:ext uri="{FF2B5EF4-FFF2-40B4-BE49-F238E27FC236}">
                <a16:creationId xmlns:a16="http://schemas.microsoft.com/office/drawing/2014/main" id="{68370661-F333-47A3-86DC-6C509FDEE266}"/>
              </a:ext>
            </a:extLst>
          </p:cNvPr>
          <p:cNvCxnSpPr>
            <a:cxnSpLocks/>
          </p:cNvCxnSpPr>
          <p:nvPr/>
        </p:nvCxnSpPr>
        <p:spPr>
          <a:xfrm>
            <a:off x="9993437" y="1631167"/>
            <a:ext cx="5734" cy="10916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1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 y="891411"/>
            <a:ext cx="7510671" cy="500711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1" y="891487"/>
            <a:ext cx="12191998" cy="5000509"/>
          </a:xfrm>
          <a:prstGeom prst="rect">
            <a:avLst/>
          </a:prstGeom>
          <a:gradFill flip="none" rotWithShape="1">
            <a:gsLst>
              <a:gs pos="0">
                <a:schemeClr val="tx1">
                  <a:alpha val="20000"/>
                </a:schemeClr>
              </a:gs>
              <a:gs pos="65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612227" y="2985560"/>
            <a:ext cx="5094204"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r>
              <a:rPr lang="ar-EG" sz="2000" kern="0" dirty="0">
                <a:solidFill>
                  <a:schemeClr val="bg1"/>
                </a:solidFill>
              </a:rPr>
              <a:t>سوف أقوم بتشغيل المعدات فقط التى قد سبق تدريبى عليها و التصريح لى بتشغيلها.</a:t>
            </a:r>
            <a:endParaRPr lang="en-US"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759687"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3227CF1A-083C-474E-8EA9-5F59B774994B}"/>
              </a:ext>
            </a:extLst>
          </p:cNvPr>
          <p:cNvSpPr txBox="1">
            <a:spLocks/>
          </p:cNvSpPr>
          <p:nvPr/>
        </p:nvSpPr>
        <p:spPr>
          <a:xfrm>
            <a:off x="3479800" y="3910158"/>
            <a:ext cx="6226631" cy="1661993"/>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لا يمكنك أبداً تشغيل أية مٌعِدّة لم يتم تدريبك عليها والسماح لك بإستخدامها</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لك كامل الحق فى رفض تشغيل أية مٌعِدّة لم يتم تدريبك على إستخدامها فى حين طُلب منك ذلك</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إن كان قد تم تدريبك بالفعل وتعتقد أنك فى حاجة لإعادة التدريب اطلب ذلك بدون تردد.</a:t>
            </a:r>
            <a:endParaRPr lang="en-US" kern="0" dirty="0">
              <a:solidFill>
                <a:schemeClr val="bg1"/>
              </a:solidFill>
            </a:endParaRPr>
          </a:p>
        </p:txBody>
      </p:sp>
      <p:sp>
        <p:nvSpPr>
          <p:cNvPr id="21" name="Retângulo: Cantos Arredondados 7">
            <a:extLst>
              <a:ext uri="{FF2B5EF4-FFF2-40B4-BE49-F238E27FC236}">
                <a16:creationId xmlns:a16="http://schemas.microsoft.com/office/drawing/2014/main" id="{01B81414-8DEA-48BE-AAB2-281698B2A672}"/>
              </a:ext>
            </a:extLst>
          </p:cNvPr>
          <p:cNvSpPr/>
          <p:nvPr/>
        </p:nvSpPr>
        <p:spPr>
          <a:xfrm>
            <a:off x="9992176"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ctangle 22">
            <a:extLst>
              <a:ext uri="{FF2B5EF4-FFF2-40B4-BE49-F238E27FC236}">
                <a16:creationId xmlns:a16="http://schemas.microsoft.com/office/drawing/2014/main" id="{3FEAFC34-9B77-4AF0-B327-F526837102DD}"/>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
            <a:extLst>
              <a:ext uri="{FF2B5EF4-FFF2-40B4-BE49-F238E27FC236}">
                <a16:creationId xmlns:a16="http://schemas.microsoft.com/office/drawing/2014/main" id="{38F5793F-59EE-46F3-9026-615A58ACE277}"/>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4</a:t>
            </a:r>
            <a:endParaRPr lang="pt-BR" sz="4800" kern="0" dirty="0">
              <a:solidFill>
                <a:schemeClr val="bg1"/>
              </a:solidFill>
            </a:endParaRPr>
          </a:p>
        </p:txBody>
      </p:sp>
      <p:sp>
        <p:nvSpPr>
          <p:cNvPr id="25" name="Text Placeholder 1">
            <a:extLst>
              <a:ext uri="{FF2B5EF4-FFF2-40B4-BE49-F238E27FC236}">
                <a16:creationId xmlns:a16="http://schemas.microsoft.com/office/drawing/2014/main" id="{4D4DDB1C-01A5-470C-BBDD-73B51EF2111E}"/>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المعدات</a:t>
            </a:r>
            <a:r>
              <a:rPr lang="en-US" sz="2800" b="1" dirty="0">
                <a:solidFill>
                  <a:schemeClr val="bg1"/>
                </a:solidFill>
              </a:rPr>
              <a:t>	</a:t>
            </a:r>
            <a:endParaRPr lang="pt-BR" sz="2800" dirty="0">
              <a:solidFill>
                <a:schemeClr val="bg1"/>
              </a:solidFill>
            </a:endParaRPr>
          </a:p>
        </p:txBody>
      </p:sp>
      <p:cxnSp>
        <p:nvCxnSpPr>
          <p:cNvPr id="26" name="Straight Connector 25">
            <a:extLst>
              <a:ext uri="{FF2B5EF4-FFF2-40B4-BE49-F238E27FC236}">
                <a16:creationId xmlns:a16="http://schemas.microsoft.com/office/drawing/2014/main" id="{70E21A01-ACDC-4B76-B58C-F30FBEDA4628}"/>
              </a:ext>
            </a:extLst>
          </p:cNvPr>
          <p:cNvCxnSpPr>
            <a:cxnSpLocks/>
          </p:cNvCxnSpPr>
          <p:nvPr/>
        </p:nvCxnSpPr>
        <p:spPr>
          <a:xfrm>
            <a:off x="9993437" y="1631167"/>
            <a:ext cx="5734" cy="10916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7" name="Gráfico 8">
            <a:extLst>
              <a:ext uri="{FF2B5EF4-FFF2-40B4-BE49-F238E27FC236}">
                <a16:creationId xmlns:a16="http://schemas.microsoft.com/office/drawing/2014/main" id="{1350961D-6BE2-44D8-84F2-DF58C6315B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026409" y="1756659"/>
            <a:ext cx="794933" cy="794933"/>
          </a:xfrm>
          <a:prstGeom prst="rect">
            <a:avLst/>
          </a:prstGeom>
        </p:spPr>
      </p:pic>
      <p:sp>
        <p:nvSpPr>
          <p:cNvPr id="30" name="Title 1">
            <a:extLst>
              <a:ext uri="{FF2B5EF4-FFF2-40B4-BE49-F238E27FC236}">
                <a16:creationId xmlns:a16="http://schemas.microsoft.com/office/drawing/2014/main" id="{72BB0188-C82C-4EAA-86E8-C463BFD75C42}"/>
              </a:ext>
            </a:extLst>
          </p:cNvPr>
          <p:cNvSpPr>
            <a:spLocks noGrp="1"/>
          </p:cNvSpPr>
          <p:nvPr>
            <p:ph type="title"/>
          </p:nvPr>
        </p:nvSpPr>
        <p:spPr>
          <a:xfrm>
            <a:off x="838201" y="257725"/>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7684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8" y="890338"/>
            <a:ext cx="7491625" cy="499441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flipH="1">
            <a:off x="3" y="871602"/>
            <a:ext cx="12191997" cy="5000509"/>
          </a:xfrm>
          <a:prstGeom prst="rect">
            <a:avLst/>
          </a:prstGeom>
          <a:gradFill flip="none" rotWithShape="1">
            <a:gsLst>
              <a:gs pos="64000">
                <a:srgbClr val="000000"/>
              </a:gs>
              <a:gs pos="38000">
                <a:schemeClr val="tx1">
                  <a:alpha val="20000"/>
                </a:schemeClr>
              </a:gs>
              <a:gs pos="7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4110852" y="2965676"/>
            <a:ext cx="5540518" cy="61555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ar-EG" sz="2000" kern="0" dirty="0">
                <a:solidFill>
                  <a:schemeClr val="bg1"/>
                </a:solidFill>
              </a:rPr>
              <a:t>سأحترم دائمًا وفى جميع الأوقات تعليمات العمل القياسية الخاصة بالعمل الذى أقوم به وسأتدخل مع أي شخص يعمل بطريقة غير آمنة.</a:t>
            </a:r>
            <a:endParaRPr lang="en-US" sz="2000"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4661020" y="3727567"/>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4CE8808C-7DC6-4CA0-8155-3F3A6C071B3D}"/>
              </a:ext>
            </a:extLst>
          </p:cNvPr>
          <p:cNvSpPr txBox="1">
            <a:spLocks/>
          </p:cNvSpPr>
          <p:nvPr/>
        </p:nvSpPr>
        <p:spPr>
          <a:xfrm>
            <a:off x="3414140" y="3871998"/>
            <a:ext cx="6237230" cy="110799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rtl="1">
              <a:defRPr/>
            </a:pPr>
            <a:r>
              <a:rPr lang="ar-EG" b="1" kern="0" dirty="0">
                <a:solidFill>
                  <a:schemeClr val="bg1"/>
                </a:solidFill>
              </a:rPr>
              <a:t>ملاحظات:</a:t>
            </a:r>
            <a:endParaRPr lang="en-US" b="1"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جميع الأعمال الروتينية يجب ان يكون لها تقييم مخاطر وتعليمات عمل مٌحدّثة</a:t>
            </a:r>
            <a:r>
              <a:rPr lang="en-US" kern="0" dirty="0">
                <a:solidFill>
                  <a:schemeClr val="bg1"/>
                </a:solidFill>
              </a:rPr>
              <a:t>.</a:t>
            </a:r>
          </a:p>
          <a:p>
            <a:pPr marL="171450" indent="-171450" algn="r" rtl="1">
              <a:buFont typeface="Arial" panose="020B0604020202020204" pitchFamily="34" charset="0"/>
              <a:buChar char="•"/>
              <a:defRPr/>
            </a:pPr>
            <a:r>
              <a:rPr lang="ar-EG" kern="0" dirty="0">
                <a:solidFill>
                  <a:schemeClr val="bg1"/>
                </a:solidFill>
              </a:rPr>
              <a:t>لابد ان أكون مدرباً ومؤهلاً للقيام بالعمل.</a:t>
            </a:r>
            <a:endParaRPr lang="en-US" kern="0" dirty="0">
              <a:solidFill>
                <a:schemeClr val="bg1"/>
              </a:solidFill>
            </a:endParaRPr>
          </a:p>
          <a:p>
            <a:pPr marL="171450" indent="-171450" algn="r" rtl="1">
              <a:buFont typeface="Arial" panose="020B0604020202020204" pitchFamily="34" charset="0"/>
              <a:buChar char="•"/>
              <a:defRPr/>
            </a:pPr>
            <a:r>
              <a:rPr lang="ar-EG" kern="0" dirty="0">
                <a:solidFill>
                  <a:schemeClr val="bg1"/>
                </a:solidFill>
              </a:rPr>
              <a:t>يجب عمل تقييم مخاطر قبل لاشروع فى بدأ أىً من الأعمال الغير روتينية.</a:t>
            </a:r>
            <a:endParaRPr lang="en-US" kern="0" dirty="0">
              <a:solidFill>
                <a:schemeClr val="bg1"/>
              </a:solidFill>
            </a:endParaRPr>
          </a:p>
        </p:txBody>
      </p:sp>
      <p:sp>
        <p:nvSpPr>
          <p:cNvPr id="16" name="Retângulo: Cantos Arredondados 7">
            <a:extLst>
              <a:ext uri="{FF2B5EF4-FFF2-40B4-BE49-F238E27FC236}">
                <a16:creationId xmlns:a16="http://schemas.microsoft.com/office/drawing/2014/main" id="{11D5E69A-B107-4B94-A284-E49BF1258922}"/>
              </a:ext>
            </a:extLst>
          </p:cNvPr>
          <p:cNvSpPr/>
          <p:nvPr/>
        </p:nvSpPr>
        <p:spPr>
          <a:xfrm>
            <a:off x="9992176"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ctangle 16">
            <a:extLst>
              <a:ext uri="{FF2B5EF4-FFF2-40B4-BE49-F238E27FC236}">
                <a16:creationId xmlns:a16="http://schemas.microsoft.com/office/drawing/2014/main" id="{61DFA29A-F36D-48B9-84EC-26AF30258FBB}"/>
              </a:ext>
            </a:extLst>
          </p:cNvPr>
          <p:cNvSpPr/>
          <p:nvPr/>
        </p:nvSpPr>
        <p:spPr>
          <a:xfrm>
            <a:off x="494071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8442DFF7-29D7-47B9-BE17-FD1BE36CA6A8}"/>
              </a:ext>
            </a:extLst>
          </p:cNvPr>
          <p:cNvSpPr txBox="1">
            <a:spLocks/>
          </p:cNvSpPr>
          <p:nvPr/>
        </p:nvSpPr>
        <p:spPr>
          <a:xfrm>
            <a:off x="9804101" y="1847839"/>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ar-EG" sz="4800" b="1" kern="0" dirty="0">
                <a:solidFill>
                  <a:schemeClr val="bg1"/>
                </a:solidFill>
              </a:rPr>
              <a:t>5</a:t>
            </a:r>
            <a:endParaRPr lang="pt-BR" sz="4800" kern="0" dirty="0">
              <a:solidFill>
                <a:schemeClr val="bg1"/>
              </a:solidFill>
            </a:endParaRPr>
          </a:p>
        </p:txBody>
      </p:sp>
      <p:sp>
        <p:nvSpPr>
          <p:cNvPr id="19" name="Text Placeholder 1">
            <a:extLst>
              <a:ext uri="{FF2B5EF4-FFF2-40B4-BE49-F238E27FC236}">
                <a16:creationId xmlns:a16="http://schemas.microsoft.com/office/drawing/2014/main" id="{ABF75648-05E2-43D6-8C3A-EE5133060E1A}"/>
              </a:ext>
            </a:extLst>
          </p:cNvPr>
          <p:cNvSpPr txBox="1">
            <a:spLocks/>
          </p:cNvSpPr>
          <p:nvPr/>
        </p:nvSpPr>
        <p:spPr>
          <a:xfrm>
            <a:off x="5013240" y="1715347"/>
            <a:ext cx="4953000" cy="923330"/>
          </a:xfrm>
          <a:prstGeom prst="rect">
            <a:avLst/>
          </a:prstGeom>
        </p:spPr>
        <p:txBody>
          <a:bodyPr vert="horz" lIns="0" tIns="45720" rIns="91440" bIns="45720" rtlCol="0" anchor="ctr">
            <a:noAutofit/>
          </a:bodyPr>
          <a:lstStyle>
            <a:lvl1pPr marL="357188" indent="-357188" algn="l" defTabSz="914400" rtl="0" eaLnBrk="1" latinLnBrk="0" hangingPunct="1">
              <a:lnSpc>
                <a:spcPct val="90000"/>
              </a:lnSpc>
              <a:spcBef>
                <a:spcPts val="1000"/>
              </a:spcBef>
              <a:buClr>
                <a:srgbClr val="0C76C3"/>
              </a:buClr>
              <a:buFontTx/>
              <a:buBlip>
                <a:blip r:embed="rId3"/>
              </a:buBlip>
              <a:tabLst/>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070C0"/>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lgn="l" defTabSz="914400" rtl="0" eaLnBrk="1" latinLnBrk="0" hangingPunct="1">
              <a:lnSpc>
                <a:spcPct val="90000"/>
              </a:lnSpc>
              <a:spcBef>
                <a:spcPts val="500"/>
              </a:spcBef>
              <a:buClr>
                <a:schemeClr val="bg1">
                  <a:lumMod val="50000"/>
                </a:schemeClr>
              </a:buClr>
              <a:buSzPct val="115000"/>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SzPct val="115000"/>
              <a:buFont typeface="Arial" panose="020B0604020202020204" pitchFamily="34" charset="0"/>
              <a:buChar char="•"/>
              <a:defRPr sz="2133"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261938">
              <a:lnSpc>
                <a:spcPct val="100000"/>
              </a:lnSpc>
              <a:buFontTx/>
              <a:buNone/>
            </a:pPr>
            <a:r>
              <a:rPr lang="ar-EG" sz="2800" b="1" dirty="0">
                <a:solidFill>
                  <a:schemeClr val="bg1"/>
                </a:solidFill>
              </a:rPr>
              <a:t>تعليمات العمل</a:t>
            </a:r>
            <a:r>
              <a:rPr lang="en-US" sz="2800" b="1" dirty="0">
                <a:solidFill>
                  <a:schemeClr val="bg1"/>
                </a:solidFill>
              </a:rPr>
              <a:t>	</a:t>
            </a:r>
            <a:endParaRPr lang="pt-BR" sz="2800" dirty="0">
              <a:solidFill>
                <a:schemeClr val="bg1"/>
              </a:solidFill>
            </a:endParaRPr>
          </a:p>
        </p:txBody>
      </p:sp>
      <p:cxnSp>
        <p:nvCxnSpPr>
          <p:cNvPr id="20" name="Straight Connector 19">
            <a:extLst>
              <a:ext uri="{FF2B5EF4-FFF2-40B4-BE49-F238E27FC236}">
                <a16:creationId xmlns:a16="http://schemas.microsoft.com/office/drawing/2014/main" id="{32A97D2F-B45E-45C9-8676-F58F75E1B038}"/>
              </a:ext>
            </a:extLst>
          </p:cNvPr>
          <p:cNvCxnSpPr>
            <a:cxnSpLocks/>
          </p:cNvCxnSpPr>
          <p:nvPr/>
        </p:nvCxnSpPr>
        <p:spPr>
          <a:xfrm>
            <a:off x="9993437" y="1631167"/>
            <a:ext cx="5734" cy="10916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5">
            <a:extLst>
              <a:ext uri="{FF2B5EF4-FFF2-40B4-BE49-F238E27FC236}">
                <a16:creationId xmlns:a16="http://schemas.microsoft.com/office/drawing/2014/main" id="{462F0883-2441-40F5-918D-B31521D13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6891" y="1758566"/>
            <a:ext cx="817498" cy="817498"/>
          </a:xfrm>
          <a:prstGeom prst="rect">
            <a:avLst/>
          </a:prstGeom>
        </p:spPr>
      </p:pic>
      <p:sp>
        <p:nvSpPr>
          <p:cNvPr id="23" name="Title 1">
            <a:extLst>
              <a:ext uri="{FF2B5EF4-FFF2-40B4-BE49-F238E27FC236}">
                <a16:creationId xmlns:a16="http://schemas.microsoft.com/office/drawing/2014/main" id="{92C832CB-B344-4F5A-AB3B-3DD86C280571}"/>
              </a:ext>
            </a:extLst>
          </p:cNvPr>
          <p:cNvSpPr>
            <a:spLocks noGrp="1"/>
          </p:cNvSpPr>
          <p:nvPr>
            <p:ph type="title"/>
          </p:nvPr>
        </p:nvSpPr>
        <p:spPr>
          <a:xfrm>
            <a:off x="838201" y="227908"/>
            <a:ext cx="8701708" cy="632612"/>
          </a:xfrm>
        </p:spPr>
        <p:txBody>
          <a:bodyPr/>
          <a:lstStyle/>
          <a:p>
            <a:pPr algn="r" rtl="1"/>
            <a:r>
              <a:rPr lang="ar-EG" sz="4000" kern="0" dirty="0"/>
              <a:t>القواعد</a:t>
            </a:r>
            <a:endParaRPr lang="en-US" sz="4000" kern="0" dirty="0"/>
          </a:p>
        </p:txBody>
      </p:sp>
    </p:spTree>
    <p:extLst>
      <p:ext uri="{BB962C8B-B14F-4D97-AF65-F5344CB8AC3E}">
        <p14:creationId xmlns:p14="http://schemas.microsoft.com/office/powerpoint/2010/main" val="2099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Harsco 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63A9E1E60E9F419EE804194706F6DD" ma:contentTypeVersion="13" ma:contentTypeDescription="Create a new document." ma:contentTypeScope="" ma:versionID="72eb6bae8944e9a1816217a0fa13934f">
  <xsd:schema xmlns:xsd="http://www.w3.org/2001/XMLSchema" xmlns:xs="http://www.w3.org/2001/XMLSchema" xmlns:p="http://schemas.microsoft.com/office/2006/metadata/properties" xmlns:ns3="9663ab75-78b3-4082-8fe5-f5510865ac60" xmlns:ns4="3b295567-0382-4ffd-9ab9-44ac84be1ce3" targetNamespace="http://schemas.microsoft.com/office/2006/metadata/properties" ma:root="true" ma:fieldsID="b8c4e92245d130b74b4ee9cf0e938832" ns3:_="" ns4:_="">
    <xsd:import namespace="9663ab75-78b3-4082-8fe5-f5510865ac60"/>
    <xsd:import namespace="3b295567-0382-4ffd-9ab9-44ac84be1ce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3ab75-78b3-4082-8fe5-f5510865a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295567-0382-4ffd-9ab9-44ac84be1ce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86EAD-BA27-4D00-BE5D-308B2AF6E672}">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9663ab75-78b3-4082-8fe5-f5510865ac60"/>
    <ds:schemaRef ds:uri="http://schemas.microsoft.com/office/infopath/2007/PartnerControls"/>
    <ds:schemaRef ds:uri="3b295567-0382-4ffd-9ab9-44ac84be1ce3"/>
    <ds:schemaRef ds:uri="http://www.w3.org/XML/1998/namespace"/>
  </ds:schemaRefs>
</ds:datastoreItem>
</file>

<file path=customXml/itemProps2.xml><?xml version="1.0" encoding="utf-8"?>
<ds:datastoreItem xmlns:ds="http://schemas.openxmlformats.org/officeDocument/2006/customXml" ds:itemID="{709FF2D2-4AFE-4AE7-B3D2-00A3A25CA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3ab75-78b3-4082-8fe5-f5510865ac60"/>
    <ds:schemaRef ds:uri="3b295567-0382-4ffd-9ab9-44ac84be1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449B41-25AC-47B9-B331-F442655F65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21146</TotalTime>
  <Words>926</Words>
  <Application>Microsoft Office PowerPoint</Application>
  <PresentationFormat>Widescreen</PresentationFormat>
  <Paragraphs>107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Open Sans</vt:lpstr>
      <vt:lpstr>1_Harsco Master Slides</vt:lpstr>
      <vt:lpstr>PowerPoint Presentation</vt:lpstr>
      <vt:lpstr>الأجندة</vt:lpstr>
      <vt:lpstr>كيف؟</vt:lpstr>
      <vt:lpstr>ماذا؟</vt:lpstr>
      <vt:lpstr>القواعد</vt:lpstr>
      <vt:lpstr>القواعد</vt:lpstr>
      <vt:lpstr>القواعد</vt:lpstr>
      <vt:lpstr>القواعد</vt:lpstr>
      <vt:lpstr>القواعد</vt:lpstr>
      <vt:lpstr>القواعد</vt:lpstr>
      <vt:lpstr>القواعد</vt:lpstr>
      <vt:lpstr>القواعد</vt:lpstr>
      <vt:lpstr>القواعد</vt:lpstr>
      <vt:lpstr>القواعد</vt:lpstr>
      <vt:lpstr>ماذا يحدث فى حالة انتهاك أحد القواعد</vt:lpstr>
      <vt:lpstr>BECAUSE I CARE...لأنى مهتم...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Hargreaves</dc:creator>
  <cp:keywords/>
  <dc:description/>
  <cp:lastModifiedBy>El Marasy, Ahmed</cp:lastModifiedBy>
  <cp:revision>362</cp:revision>
  <dcterms:created xsi:type="dcterms:W3CDTF">2018-02-19T14:20:53Z</dcterms:created>
  <dcterms:modified xsi:type="dcterms:W3CDTF">2021-03-19T13:15:01Z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0x010100CC63A9E1E60E9F419EE804194706F6DD</vt:lpwstr>
  </property>
</Properties>
</file>