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87" d="100"/>
          <a:sy n="87" d="100"/>
        </p:scale>
        <p:origin x="114" y="396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18-Mar-21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18-Mar-21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4563291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Cardinal Rules 2021</a:t>
            </a:r>
          </a:p>
          <a:p>
            <a:r>
              <a:rPr lang="en-US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Presenter’s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/>
              <a:t>Meeting Title</a:t>
            </a:r>
            <a:br>
              <a:rPr lang="en-US" sz="2400" dirty="0"/>
            </a:br>
            <a:r>
              <a:rPr lang="en-US" sz="2400" dirty="0"/>
              <a:t>Date</a:t>
            </a:r>
            <a:br>
              <a:rPr lang="en-US" sz="2400" dirty="0"/>
            </a:br>
            <a:r>
              <a:rPr lang="en-US" sz="2400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5656" y="881543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44847" y="1453232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87196" y="1453233"/>
            <a:ext cx="8810931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6" y="1725980"/>
            <a:ext cx="8538214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PBM – </a:t>
            </a:r>
            <a:r>
              <a:rPr lang="en-US" sz="2800" b="1" dirty="0" err="1">
                <a:solidFill>
                  <a:schemeClr val="bg1"/>
                </a:solidFill>
              </a:rPr>
              <a:t>Persoonlijke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beschermingsmiddelen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ZAL </a:t>
            </a:r>
            <a:r>
              <a:rPr lang="en-US" kern="0" dirty="0" err="1">
                <a:solidFill>
                  <a:schemeClr val="bg1"/>
                </a:solidFill>
              </a:rPr>
              <a:t>altijd</a:t>
            </a:r>
            <a:r>
              <a:rPr lang="en-US" kern="0" dirty="0">
                <a:solidFill>
                  <a:schemeClr val="bg1"/>
                </a:solidFill>
              </a:rPr>
              <a:t> de </a:t>
            </a:r>
            <a:r>
              <a:rPr lang="en-US" kern="0" dirty="0" err="1">
                <a:solidFill>
                  <a:schemeClr val="bg1"/>
                </a:solidFill>
              </a:rPr>
              <a:t>juiste</a:t>
            </a:r>
            <a:r>
              <a:rPr lang="en-US" kern="0" dirty="0">
                <a:solidFill>
                  <a:schemeClr val="bg1"/>
                </a:solidFill>
              </a:rPr>
              <a:t> PBM </a:t>
            </a:r>
            <a:r>
              <a:rPr lang="en-US" kern="0" dirty="0" err="1">
                <a:solidFill>
                  <a:schemeClr val="bg1"/>
                </a:solidFill>
              </a:rPr>
              <a:t>gebruiken</a:t>
            </a:r>
            <a:r>
              <a:rPr lang="en-US" kern="0" dirty="0">
                <a:solidFill>
                  <a:schemeClr val="bg1"/>
                </a:solidFill>
              </a:rPr>
              <a:t> voor de werkzaamheden die </a:t>
            </a:r>
            <a:r>
              <a:rPr lang="en-US" kern="0" dirty="0" err="1">
                <a:solidFill>
                  <a:schemeClr val="bg1"/>
                </a:solidFill>
              </a:rPr>
              <a:t>ik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uitvoer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500980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1777361" y="3950300"/>
            <a:ext cx="8420765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U bent </a:t>
            </a:r>
            <a:r>
              <a:rPr lang="en-US" sz="1600" kern="0" dirty="0" err="1">
                <a:solidFill>
                  <a:schemeClr val="bg1"/>
                </a:solidFill>
              </a:rPr>
              <a:t>zelf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verantwoordelijk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dat</a:t>
            </a:r>
            <a:r>
              <a:rPr lang="en-US" sz="1600" kern="0" dirty="0">
                <a:solidFill>
                  <a:schemeClr val="bg1"/>
                </a:solidFill>
              </a:rPr>
              <a:t> u de </a:t>
            </a:r>
            <a:r>
              <a:rPr lang="en-US" sz="1600" kern="0" dirty="0" err="1">
                <a:solidFill>
                  <a:schemeClr val="bg1"/>
                </a:solidFill>
              </a:rPr>
              <a:t>verstrekte</a:t>
            </a:r>
            <a:r>
              <a:rPr lang="en-US" sz="1600" kern="0" dirty="0">
                <a:solidFill>
                  <a:schemeClr val="bg1"/>
                </a:solidFill>
              </a:rPr>
              <a:t> PBM </a:t>
            </a:r>
            <a:r>
              <a:rPr lang="en-US" sz="1600" kern="0" dirty="0" err="1">
                <a:solidFill>
                  <a:schemeClr val="bg1"/>
                </a:solidFill>
              </a:rPr>
              <a:t>goed</a:t>
            </a:r>
            <a:r>
              <a:rPr lang="en-US" sz="1600" kern="0" dirty="0">
                <a:solidFill>
                  <a:schemeClr val="bg1"/>
                </a:solidFill>
              </a:rPr>
              <a:t> gebruikt en </a:t>
            </a:r>
            <a:r>
              <a:rPr lang="en-US" sz="1600" kern="0" dirty="0" err="1">
                <a:solidFill>
                  <a:schemeClr val="bg1"/>
                </a:solidFill>
              </a:rPr>
              <a:t>onderhoud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Als de </a:t>
            </a:r>
            <a:r>
              <a:rPr lang="en-US" sz="1600" kern="0" dirty="0" err="1">
                <a:solidFill>
                  <a:schemeClr val="bg1"/>
                </a:solidFill>
              </a:rPr>
              <a:t>juiste</a:t>
            </a:r>
            <a:r>
              <a:rPr lang="en-US" sz="1600" kern="0" dirty="0">
                <a:solidFill>
                  <a:schemeClr val="bg1"/>
                </a:solidFill>
              </a:rPr>
              <a:t> PBM </a:t>
            </a:r>
            <a:r>
              <a:rPr lang="en-US" sz="1600" kern="0" dirty="0" err="1">
                <a:solidFill>
                  <a:schemeClr val="bg1"/>
                </a:solidFill>
              </a:rPr>
              <a:t>niet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beschikbaar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zijn</a:t>
            </a:r>
            <a:r>
              <a:rPr lang="en-US" sz="1600" kern="0" dirty="0">
                <a:solidFill>
                  <a:schemeClr val="bg1"/>
                </a:solidFill>
              </a:rPr>
              <a:t> voor het </a:t>
            </a:r>
            <a:r>
              <a:rPr lang="en-US" sz="1600" kern="0" dirty="0" err="1">
                <a:solidFill>
                  <a:schemeClr val="bg1"/>
                </a:solidFill>
              </a:rPr>
              <a:t>uitvoeren</a:t>
            </a:r>
            <a:r>
              <a:rPr lang="en-US" sz="1600" kern="0" dirty="0">
                <a:solidFill>
                  <a:schemeClr val="bg1"/>
                </a:solidFill>
              </a:rPr>
              <a:t> van de </a:t>
            </a:r>
            <a:r>
              <a:rPr lang="en-US" sz="1600" kern="0" dirty="0" err="1">
                <a:solidFill>
                  <a:schemeClr val="bg1"/>
                </a:solidFill>
              </a:rPr>
              <a:t>opgedragen</a:t>
            </a:r>
            <a:r>
              <a:rPr lang="en-US" sz="1600" kern="0" dirty="0">
                <a:solidFill>
                  <a:schemeClr val="bg1"/>
                </a:solidFill>
              </a:rPr>
              <a:t> werkzaamheden mag u </a:t>
            </a:r>
            <a:r>
              <a:rPr lang="en-US" sz="1600" kern="0" dirty="0" err="1">
                <a:solidFill>
                  <a:schemeClr val="bg1"/>
                </a:solidFill>
              </a:rPr>
              <a:t>weigeren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dit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uit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voeren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Als </a:t>
            </a:r>
            <a:r>
              <a:rPr lang="en-US" sz="1600" kern="0" dirty="0" err="1">
                <a:solidFill>
                  <a:schemeClr val="bg1"/>
                </a:solidFill>
              </a:rPr>
              <a:t>uw</a:t>
            </a:r>
            <a:r>
              <a:rPr lang="en-US" sz="1600" kern="0" dirty="0">
                <a:solidFill>
                  <a:schemeClr val="bg1"/>
                </a:solidFill>
              </a:rPr>
              <a:t> PBM </a:t>
            </a:r>
            <a:r>
              <a:rPr lang="en-US" sz="1600" kern="0" dirty="0" err="1">
                <a:solidFill>
                  <a:schemeClr val="bg1"/>
                </a:solidFill>
              </a:rPr>
              <a:t>beschadigd</a:t>
            </a:r>
            <a:r>
              <a:rPr lang="en-US" sz="1600" kern="0" dirty="0">
                <a:solidFill>
                  <a:schemeClr val="bg1"/>
                </a:solidFill>
              </a:rPr>
              <a:t> is of over de UGD, lever </a:t>
            </a:r>
            <a:r>
              <a:rPr lang="en-US" sz="1600" kern="0" dirty="0" err="1">
                <a:solidFill>
                  <a:schemeClr val="bg1"/>
                </a:solidFill>
              </a:rPr>
              <a:t>deze</a:t>
            </a:r>
            <a:r>
              <a:rPr lang="en-US" sz="1600" kern="0" dirty="0">
                <a:solidFill>
                  <a:schemeClr val="bg1"/>
                </a:solidFill>
              </a:rPr>
              <a:t> dan in en </a:t>
            </a:r>
            <a:r>
              <a:rPr lang="en-US" sz="1600" kern="0" dirty="0" err="1">
                <a:solidFill>
                  <a:schemeClr val="bg1"/>
                </a:solidFill>
              </a:rPr>
              <a:t>vraag</a:t>
            </a:r>
            <a:r>
              <a:rPr lang="en-US" sz="1600" kern="0" dirty="0">
                <a:solidFill>
                  <a:schemeClr val="bg1"/>
                </a:solidFill>
              </a:rPr>
              <a:t> om </a:t>
            </a:r>
            <a:r>
              <a:rPr lang="en-US" sz="1600" kern="0" dirty="0" err="1">
                <a:solidFill>
                  <a:schemeClr val="bg1"/>
                </a:solidFill>
              </a:rPr>
              <a:t>nieuwe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kern="0" dirty="0"/>
              <a:t>D</a:t>
            </a:r>
            <a:r>
              <a:rPr lang="en-US" sz="3600" kern="0" dirty="0"/>
              <a:t>E REGELS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Incident Rapport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1558505" y="2985560"/>
            <a:ext cx="86074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l-NL" kern="0" dirty="0">
                <a:solidFill>
                  <a:schemeClr val="bg1"/>
                </a:solidFill>
              </a:rPr>
              <a:t>Ik ZAL altijd onmiddellijk alle incidenten waarvan ik getuige ben, rapporteren en volledig meewerken aan elk daaruit voortkomend onderzoek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1558505" y="4151833"/>
            <a:ext cx="9227008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Alle bijna-ongevallen, materiële schade en verwondingen moeten onmiddellijk worden gemeld aan de leiding van de Harsco-locatie waar u zich bevindt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Alle incidenten moeten worden onderzocht om ervoor te zorgen dat preventieve maatregelen worden gedefinieerd en geïmplementeerd, en kunnen worden gedeeld binnen de organisatie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310938"/>
              </p:ext>
            </p:extLst>
          </p:nvPr>
        </p:nvGraphicFramePr>
        <p:xfrm>
          <a:off x="5093955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93955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kern="0" dirty="0"/>
              <a:t>D</a:t>
            </a:r>
            <a:r>
              <a:rPr lang="en-US" sz="3600" kern="0" dirty="0"/>
              <a:t>E REGELS</a:t>
            </a: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Het “3 </a:t>
            </a:r>
            <a:r>
              <a:rPr lang="en-US" sz="2800" b="1" dirty="0" err="1">
                <a:solidFill>
                  <a:schemeClr val="bg1"/>
                </a:solidFill>
              </a:rPr>
              <a:t>Punten</a:t>
            </a:r>
            <a:r>
              <a:rPr lang="en-US" sz="2800" b="1" dirty="0">
                <a:solidFill>
                  <a:schemeClr val="bg1"/>
                </a:solidFill>
              </a:rPr>
              <a:t> Contact”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664640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l-NL" kern="0" dirty="0">
                <a:solidFill>
                  <a:schemeClr val="bg1"/>
                </a:solidFill>
              </a:rPr>
              <a:t>Ik ZAL altijd het "3 contactpunten principe" gebruiken bij het op- en afstappen van mobiele machines, platforms, bordessen, trappen, ladders, </a:t>
            </a:r>
            <a:r>
              <a:rPr lang="nl-NL" kern="0" dirty="0" err="1">
                <a:solidFill>
                  <a:schemeClr val="bg1"/>
                </a:solidFill>
              </a:rPr>
              <a:t>etc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24388"/>
            <a:ext cx="8168060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Alle medewerkers moeten de 3 contactpunten te allen tijde volgen bij het betreden of verlaten van machines.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U dient alle beschadigde en ontbrekende leuningen / treden / trappen onmiddellijk aan uw leidinggevende te melden en zorg te (laten) dragen voor een goede, veilige bevestiging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kern="0" dirty="0"/>
              <a:t>D</a:t>
            </a:r>
            <a:r>
              <a:rPr lang="en-US" sz="3600" kern="0" dirty="0"/>
              <a:t>E REGELS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Werken</a:t>
            </a:r>
            <a:r>
              <a:rPr lang="en-US" sz="2800" b="1" dirty="0">
                <a:solidFill>
                  <a:schemeClr val="bg1"/>
                </a:solidFill>
              </a:rPr>
              <a:t> op </a:t>
            </a:r>
            <a:r>
              <a:rPr lang="en-US" sz="2800" b="1" dirty="0" err="1">
                <a:solidFill>
                  <a:schemeClr val="bg1"/>
                </a:solidFill>
              </a:rPr>
              <a:t>hoogte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742833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l-NL" kern="0" dirty="0">
                <a:solidFill>
                  <a:schemeClr val="bg1"/>
                </a:solidFill>
              </a:rPr>
              <a:t>Ik ZAL altijd de juiste veiligheidsuitrusting gebruiken wanneer ik op hoogte moet werken en ervoor zorgen dat deze voor gebruik wordt geïnspecteerd.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8" y="3987530"/>
            <a:ext cx="8304573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Ik zal altijd de hiërarchie van het controleproces volgen (eliminatie, vervanging, technische controles en persoonlijke beschermingsmiddelen) om ervoor te zorgen dat ik de juiste apparatuur voor de taak heb.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Bij het werken op hoogte is het essentieel om alle valbeveiligingsvereisten en specifieke beveiligingen te begrijpen. Controleer altijd of de veiligheidsmiddelen in goede conditie zijn voordat u aan een taak begint.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kern="0" dirty="0"/>
              <a:t>D</a:t>
            </a:r>
            <a:r>
              <a:rPr lang="en-US" sz="3600" kern="0" dirty="0"/>
              <a:t>E REGELS</a:t>
            </a: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Mobiele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telefoon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676758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l-NL" kern="0" dirty="0">
                <a:solidFill>
                  <a:schemeClr val="bg1"/>
                </a:solidFill>
              </a:rPr>
              <a:t>Ik zal nooit een mobiele telefoon gebruiken tijdens het bedienen van een machine of tijdens het rijden op het terrein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945168"/>
            <a:ext cx="6577200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Een mobiele telefoon mag niet worden gebruikt tijdens het autorijden of bij het bedienen van machines of mobiele installaties.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Is het </a:t>
            </a:r>
            <a:r>
              <a:rPr lang="en-US" sz="1600" kern="0" dirty="0" err="1">
                <a:solidFill>
                  <a:schemeClr val="bg1"/>
                </a:solidFill>
              </a:rPr>
              <a:t>écht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noodzakelijk</a:t>
            </a:r>
            <a:r>
              <a:rPr lang="en-US" sz="1600" kern="0" dirty="0">
                <a:solidFill>
                  <a:schemeClr val="bg1"/>
                </a:solidFill>
              </a:rPr>
              <a:t> om </a:t>
            </a:r>
            <a:r>
              <a:rPr lang="en-US" sz="1600" kern="0" dirty="0" err="1">
                <a:solidFill>
                  <a:schemeClr val="bg1"/>
                </a:solidFill>
              </a:rPr>
              <a:t>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bellen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ga</a:t>
            </a:r>
            <a:r>
              <a:rPr lang="en-US" sz="1600" kern="0" dirty="0">
                <a:solidFill>
                  <a:schemeClr val="bg1"/>
                </a:solidFill>
              </a:rPr>
              <a:t> dan </a:t>
            </a:r>
            <a:r>
              <a:rPr lang="en-US" sz="1600" kern="0" dirty="0" err="1">
                <a:solidFill>
                  <a:schemeClr val="bg1"/>
                </a:solidFill>
              </a:rPr>
              <a:t>naar</a:t>
            </a:r>
            <a:r>
              <a:rPr lang="en-US" sz="1600" kern="0" dirty="0">
                <a:solidFill>
                  <a:schemeClr val="bg1"/>
                </a:solidFill>
              </a:rPr>
              <a:t> een </a:t>
            </a:r>
            <a:r>
              <a:rPr lang="en-US" sz="1600" kern="0" dirty="0" err="1">
                <a:solidFill>
                  <a:schemeClr val="bg1"/>
                </a:solidFill>
              </a:rPr>
              <a:t>aangewezen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veilige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plaats</a:t>
            </a:r>
            <a:r>
              <a:rPr lang="en-US" sz="1600" kern="0" dirty="0">
                <a:solidFill>
                  <a:schemeClr val="bg1"/>
                </a:solidFill>
              </a:rPr>
              <a:t> om </a:t>
            </a:r>
            <a:r>
              <a:rPr lang="en-US" sz="1600" kern="0" dirty="0" err="1">
                <a:solidFill>
                  <a:schemeClr val="bg1"/>
                </a:solidFill>
              </a:rPr>
              <a:t>dit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doen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42" y="236698"/>
            <a:ext cx="11181202" cy="632612"/>
          </a:xfrm>
        </p:spPr>
        <p:txBody>
          <a:bodyPr/>
          <a:lstStyle/>
          <a:p>
            <a:r>
              <a:rPr lang="nl-NL" sz="2400" kern="0" dirty="0"/>
              <a:t>WAT GEBEURT ER ALS DE REGELS WORDEN OVERTREDEN</a:t>
            </a:r>
            <a:r>
              <a:rPr lang="en-US" sz="2400" kern="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723209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719747" y="1294543"/>
            <a:ext cx="2443952" cy="3338864"/>
            <a:chOff x="719747" y="1294543"/>
            <a:chExt cx="2443952" cy="33388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719747" y="16237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68842" y="2116923"/>
              <a:ext cx="2394857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nl-NL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Als er een schending van één van de voornaamste regels blijkt te zijn, zal er een volledig onderzoek worden ingesteld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2227266"/>
              <a:ext cx="2144490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nl-NL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Bevindingen zullen worden beoordeeld door het lokale senior management, inclusief de HR-afdeling .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536376" cy="3324285"/>
            <a:chOff x="5943610" y="1302144"/>
            <a:chExt cx="2536376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6013400" y="1959429"/>
              <a:ext cx="2466586" cy="25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nl-NL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Bij het overwegen van de bevindingen van het onderzoek zal een eerlijk proces worden gevolgd bij het bepalen van de gepaste disciplinaire maatregelen.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3</a:t>
              </a:r>
              <a:endParaRPr lang="pt-BR" sz="3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BECAUSE I CARE...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87180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22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nl-N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toepassing van kardinale regels is een volgende stap om te laten zien dat u om ieders veiligheid geeft.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63285" y="1793098"/>
            <a:ext cx="1944087" cy="2845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nl-N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heeft de bevoegdheid om het werk te stoppen als u denkt dat het onveilig is om een bepaalde taak voort te zetten.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748904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437922" y="1769910"/>
            <a:ext cx="2626425" cy="192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nl-N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 deze autoriteit heeft u de verantwoordelijkheid om een veilige manier te vinden om de taak uit te voeren.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154236" y="4887691"/>
            <a:ext cx="75906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altijd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een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veilige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manier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dingen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uit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i="1" u="sng" kern="0" spc="-5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voeren</a:t>
            </a:r>
            <a:r>
              <a:rPr lang="en-US" sz="2200" b="1" i="1" u="sng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AU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9421526" cy="439816"/>
            <a:chOff x="906167" y="1481371"/>
            <a:chExt cx="9421526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88056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Hoe heeft Harsco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haar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voornaamste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regels (Cardinale Rules)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ontworpen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5997409" cy="439816"/>
            <a:chOff x="906167" y="1481371"/>
            <a:chExt cx="5997409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43059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Wat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zijn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deze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voornaamste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regels?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8357029" cy="432345"/>
            <a:chOff x="898255" y="1481371"/>
            <a:chExt cx="8357029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605230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77332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Wat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gebeurd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er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als de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voornaamste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regels worden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overtreden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HOE?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028766" y="1284206"/>
            <a:ext cx="55916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 VANUIT HEEFT HARSCO HAAR VOORNAAMSTE REGELS ONTWIKKELD: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26883" y="5149773"/>
            <a:ext cx="6096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Cardinal Rules vormen geen nieuwe maatregelen, ze zijn al jaren ingebed in onze procedures en werkwijzen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412294"/>
            <a:chOff x="812940" y="2373826"/>
            <a:chExt cx="1701132" cy="241229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  <a:latin typeface="Open Sans" panose="020B0606030504020204"/>
                </a:rPr>
                <a:t>Beoordeling van significante risico's binnen de activiteiten van Harsco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78573" y="2379736"/>
            <a:ext cx="1845263" cy="2601467"/>
            <a:chOff x="2978573" y="2379736"/>
            <a:chExt cx="1845263" cy="2601467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78573" y="3411543"/>
              <a:ext cx="184526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  <a:latin typeface="Open Sans" panose="020B0606030504020204"/>
                </a:rPr>
                <a:t>Beoordeling van potentieel fatale incidenten die binnen Harsco hebben plaatsgevonden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203115"/>
            <a:chOff x="4910360" y="2379736"/>
            <a:chExt cx="2031462" cy="220311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  <a:latin typeface="Open Sans" panose="020B0606030504020204"/>
                </a:rPr>
                <a:t>Beoordeling van gelijkwaardige ijkpunten in de hele branche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WAT?</a:t>
            </a:r>
            <a:br>
              <a:rPr lang="en-US" kern="0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096000" cy="6905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Cardinal Rules </a:t>
            </a:r>
            <a:r>
              <a:rPr lang="nl-N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 ontwikkeld om potentieel fatale risico's bij Harsco te helpen voorkomen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254910"/>
            <a:ext cx="6096000" cy="9983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 de </a:t>
            </a:r>
            <a:r>
              <a:rPr lang="nl-N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risicobeheersmaatregelen zullen zij de veiligste manier bedenken om onze activiteiten uit te kunnen voeren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609114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nl-NL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regels zijn </a:t>
            </a:r>
            <a:r>
              <a:rPr lang="nl-NL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gevarenbeheersmaaregelen</a:t>
            </a:r>
            <a:r>
              <a:rPr lang="nl-NL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alle werknemers, aannemers, uitzendkrachten en bezoekers kunnen toepassen en een ieder is persoonlijk verantwoordelijk voor de naleving ervan.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DE REGELS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Drugs en Alcohol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Fit </a:t>
            </a:r>
            <a:r>
              <a:rPr lang="en-US" sz="2800" dirty="0" err="1">
                <a:solidFill>
                  <a:schemeClr val="bg1"/>
                </a:solidFill>
              </a:rPr>
              <a:t>naar</a:t>
            </a:r>
            <a:r>
              <a:rPr lang="en-US" sz="2800" dirty="0">
                <a:solidFill>
                  <a:schemeClr val="bg1"/>
                </a:solidFill>
              </a:rPr>
              <a:t> het </a:t>
            </a:r>
            <a:r>
              <a:rPr lang="en-US" sz="2800" dirty="0" err="1">
                <a:solidFill>
                  <a:schemeClr val="bg1"/>
                </a:solidFill>
              </a:rPr>
              <a:t>werk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6" y="2834057"/>
            <a:ext cx="49636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Ik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zal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er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altijd</a:t>
            </a:r>
            <a:r>
              <a:rPr lang="en-US" kern="0" dirty="0">
                <a:solidFill>
                  <a:schemeClr val="bg1"/>
                </a:solidFill>
              </a:rPr>
              <a:t> voor </a:t>
            </a:r>
            <a:r>
              <a:rPr lang="en-US" kern="0" dirty="0" err="1">
                <a:solidFill>
                  <a:schemeClr val="bg1"/>
                </a:solidFill>
              </a:rPr>
              <a:t>zorgen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dat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ik</a:t>
            </a:r>
            <a:r>
              <a:rPr lang="en-US" kern="0" dirty="0">
                <a:solidFill>
                  <a:schemeClr val="bg1"/>
                </a:solidFill>
              </a:rPr>
              <a:t> fit </a:t>
            </a:r>
            <a:r>
              <a:rPr lang="en-US" kern="0" dirty="0" err="1">
                <a:solidFill>
                  <a:schemeClr val="bg1"/>
                </a:solidFill>
              </a:rPr>
              <a:t>naar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mijn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werk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ga</a:t>
            </a:r>
            <a:r>
              <a:rPr lang="en-US" kern="0" dirty="0">
                <a:solidFill>
                  <a:schemeClr val="bg1"/>
                </a:solidFill>
              </a:rPr>
              <a:t>, </a:t>
            </a:r>
            <a:r>
              <a:rPr lang="en-US" kern="0" dirty="0" err="1">
                <a:solidFill>
                  <a:schemeClr val="bg1"/>
                </a:solidFill>
              </a:rPr>
              <a:t>dat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wil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zeggen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dat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ik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vrij</a:t>
            </a:r>
            <a:r>
              <a:rPr lang="en-US" kern="0" dirty="0">
                <a:solidFill>
                  <a:schemeClr val="bg1"/>
                </a:solidFill>
              </a:rPr>
              <a:t> ben van alcohol en drugs.</a:t>
            </a:r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728727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Mensen die onder invloed zijn van alcohol of drugs, zijn niet toegestaan op de terreinen van Harsco</a:t>
            </a:r>
            <a:r>
              <a:rPr lang="en-US" sz="1600" kern="0" dirty="0">
                <a:solidFill>
                  <a:schemeClr val="bg1"/>
                </a:solidFill>
              </a:rPr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De effecten van alcohol en drugs kunnen het vermogen om veilig te werken drastisch verminderen</a:t>
            </a:r>
            <a:r>
              <a:rPr lang="en-US" sz="1600" kern="0" dirty="0">
                <a:solidFill>
                  <a:schemeClr val="bg1"/>
                </a:solidFill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Wees voorzichtig met geneesmiddelen. Lees de bijsluiter en bespreek de bijwerkingen met uw arts of de bedrijfsarts . Informeer uw werkgever als geneesmiddelen die u gebruikt uw prestaties kunnen beïnvloeden.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DE REGELS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8732" y="876018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9126" y="1186089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25845" y="1199638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22105" y="137935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5313" y="1424437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Lock out Tag out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6548" y="2542592"/>
            <a:ext cx="580559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IK ZAL </a:t>
            </a:r>
            <a:r>
              <a:rPr lang="en-US" kern="0" dirty="0" err="1">
                <a:solidFill>
                  <a:schemeClr val="bg1"/>
                </a:solidFill>
              </a:rPr>
              <a:t>altijd</a:t>
            </a:r>
            <a:r>
              <a:rPr lang="en-US" kern="0" dirty="0">
                <a:solidFill>
                  <a:schemeClr val="bg1"/>
                </a:solidFill>
              </a:rPr>
              <a:t> de lockout, tag out, try out procedure (zero energy) </a:t>
            </a:r>
            <a:r>
              <a:rPr lang="en-US" kern="0" dirty="0" err="1">
                <a:solidFill>
                  <a:schemeClr val="bg1"/>
                </a:solidFill>
              </a:rPr>
              <a:t>opvolgen</a:t>
            </a:r>
            <a:r>
              <a:rPr lang="en-US" kern="0" dirty="0">
                <a:solidFill>
                  <a:schemeClr val="bg1"/>
                </a:solidFill>
              </a:rPr>
              <a:t> en </a:t>
            </a:r>
            <a:r>
              <a:rPr lang="en-US" kern="0" dirty="0" err="1">
                <a:solidFill>
                  <a:schemeClr val="bg1"/>
                </a:solidFill>
              </a:rPr>
              <a:t>mij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houden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aan</a:t>
            </a:r>
            <a:r>
              <a:rPr lang="en-US" kern="0" dirty="0">
                <a:solidFill>
                  <a:schemeClr val="bg1"/>
                </a:solidFill>
              </a:rPr>
              <a:t> de </a:t>
            </a:r>
            <a:r>
              <a:rPr lang="en-US" kern="0" dirty="0" err="1">
                <a:solidFill>
                  <a:schemeClr val="bg1"/>
                </a:solidFill>
              </a:rPr>
              <a:t>voorschriften</a:t>
            </a:r>
            <a:r>
              <a:rPr lang="en-US" kern="0" dirty="0">
                <a:solidFill>
                  <a:schemeClr val="bg1"/>
                </a:solidFill>
              </a:rPr>
              <a:t> en vergunningen.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225084" y="3685735"/>
            <a:ext cx="4819603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365" y="1313037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3796246"/>
            <a:ext cx="7854734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Elektriciteit, (hoge) druk en temperatuur van- en in leidingen, mechanische energie, veerenergie en hydraulische systemen zijn veel voorkomende gevaren bij onze activiteiten.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Wees er zeker van dat u getraind en bevoegd bent om bepaalde activiteiten uit te mogen voeren waarbij mogelijk vrijkomende (rest) energie betrokken is en dat u over de middelen beschikt om de geldende procedures en instructies na te leven.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kern="0" dirty="0"/>
              <a:t>D</a:t>
            </a:r>
            <a:r>
              <a:rPr lang="en-US" sz="3600" kern="0" dirty="0"/>
              <a:t>E REGELS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Veiligheidsvoorzieningen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612860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l-NL" kern="0" dirty="0">
                <a:solidFill>
                  <a:schemeClr val="bg1"/>
                </a:solidFill>
              </a:rPr>
              <a:t>Ik ZAL er altijd voor zorgen dat veiligheidsvoorzieningen nooit worden omzeild of uitgeschakeld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4040305"/>
            <a:ext cx="7076058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Veiligheidsvoorzieningen zijn er om u en anderen te beschermen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Niemand heeft de bevoegdheid om een veiligheidsvoorziening te omzeilen zonder de juiste risicobeoordeling en toestemming van het management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kern="0" dirty="0"/>
              <a:t>D</a:t>
            </a:r>
            <a:r>
              <a:rPr lang="en-US" sz="3600" kern="0" dirty="0"/>
              <a:t>E REGELS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l-NL" sz="2800" b="1" dirty="0">
                <a:solidFill>
                  <a:schemeClr val="bg1"/>
                </a:solidFill>
              </a:rPr>
              <a:t>M</a:t>
            </a:r>
            <a:r>
              <a:rPr lang="en-US" sz="2800" b="1" dirty="0" err="1">
                <a:solidFill>
                  <a:schemeClr val="bg1"/>
                </a:solidFill>
              </a:rPr>
              <a:t>aterieel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0942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l-NL" kern="0" dirty="0">
                <a:solidFill>
                  <a:schemeClr val="bg1"/>
                </a:solidFill>
              </a:rPr>
              <a:t>Ik zal alleen machines of installaties bedienen waarvoor ik opgeleid en geautoriseerd ben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8087028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Bedien</a:t>
            </a:r>
            <a:r>
              <a:rPr lang="en-US" sz="1600" kern="0" dirty="0">
                <a:solidFill>
                  <a:schemeClr val="bg1"/>
                </a:solidFill>
              </a:rPr>
              <a:t> nooit machines of installaties </a:t>
            </a:r>
            <a:r>
              <a:rPr lang="en-US" sz="1600" kern="0" dirty="0" err="1">
                <a:solidFill>
                  <a:schemeClr val="bg1"/>
                </a:solidFill>
              </a:rPr>
              <a:t>waarvoor</a:t>
            </a:r>
            <a:r>
              <a:rPr lang="en-US" sz="1600" kern="0" dirty="0">
                <a:solidFill>
                  <a:schemeClr val="bg1"/>
                </a:solidFill>
              </a:rPr>
              <a:t> u </a:t>
            </a:r>
            <a:r>
              <a:rPr lang="en-US" sz="1600" kern="0" dirty="0" err="1">
                <a:solidFill>
                  <a:schemeClr val="bg1"/>
                </a:solidFill>
              </a:rPr>
              <a:t>geen</a:t>
            </a:r>
            <a:r>
              <a:rPr lang="en-US" sz="1600" kern="0" dirty="0">
                <a:solidFill>
                  <a:schemeClr val="bg1"/>
                </a:solidFill>
              </a:rPr>
              <a:t> training of </a:t>
            </a:r>
            <a:r>
              <a:rPr lang="en-US" sz="1600" kern="0" dirty="0" err="1">
                <a:solidFill>
                  <a:schemeClr val="bg1"/>
                </a:solidFill>
              </a:rPr>
              <a:t>opleiding</a:t>
            </a:r>
            <a:r>
              <a:rPr lang="en-US" sz="1600" kern="0" dirty="0">
                <a:solidFill>
                  <a:schemeClr val="bg1"/>
                </a:solidFill>
              </a:rPr>
              <a:t> voor heeft </a:t>
            </a:r>
            <a:r>
              <a:rPr lang="en-US" sz="1600" kern="0" dirty="0" err="1">
                <a:solidFill>
                  <a:schemeClr val="bg1"/>
                </a:solidFill>
              </a:rPr>
              <a:t>ontvangen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U heeft het </a:t>
            </a:r>
            <a:r>
              <a:rPr lang="en-US" sz="1600" kern="0" dirty="0" err="1">
                <a:solidFill>
                  <a:schemeClr val="bg1"/>
                </a:solidFill>
              </a:rPr>
              <a:t>recht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weigeren</a:t>
            </a:r>
            <a:r>
              <a:rPr lang="en-US" sz="1600" kern="0" dirty="0">
                <a:solidFill>
                  <a:schemeClr val="bg1"/>
                </a:solidFill>
              </a:rPr>
              <a:t> om een machine of </a:t>
            </a:r>
            <a:r>
              <a:rPr lang="en-US" sz="1600" kern="0" dirty="0" err="1">
                <a:solidFill>
                  <a:schemeClr val="bg1"/>
                </a:solidFill>
              </a:rPr>
              <a:t>installatie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bedienen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waarvoor</a:t>
            </a:r>
            <a:r>
              <a:rPr lang="en-US" sz="1600" kern="0" dirty="0">
                <a:solidFill>
                  <a:schemeClr val="bg1"/>
                </a:solidFill>
              </a:rPr>
              <a:t> u </a:t>
            </a:r>
            <a:r>
              <a:rPr lang="en-US" sz="1600" kern="0" dirty="0" err="1">
                <a:solidFill>
                  <a:schemeClr val="bg1"/>
                </a:solidFill>
              </a:rPr>
              <a:t>niet</a:t>
            </a:r>
            <a:r>
              <a:rPr lang="en-US" sz="1600" kern="0" dirty="0">
                <a:solidFill>
                  <a:schemeClr val="bg1"/>
                </a:solidFill>
              </a:rPr>
              <a:t>- of </a:t>
            </a:r>
            <a:r>
              <a:rPr lang="en-US" sz="1600" kern="0" dirty="0" err="1">
                <a:solidFill>
                  <a:schemeClr val="bg1"/>
                </a:solidFill>
              </a:rPr>
              <a:t>onvoldoende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getraind</a:t>
            </a:r>
            <a:r>
              <a:rPr lang="en-US" sz="1600" kern="0" dirty="0">
                <a:solidFill>
                  <a:schemeClr val="bg1"/>
                </a:solidFill>
              </a:rPr>
              <a:t> en/of </a:t>
            </a:r>
            <a:r>
              <a:rPr lang="en-US" sz="1600" kern="0" dirty="0" err="1">
                <a:solidFill>
                  <a:schemeClr val="bg1"/>
                </a:solidFill>
              </a:rPr>
              <a:t>opgeleid</a:t>
            </a:r>
            <a:r>
              <a:rPr lang="en-US" sz="1600" kern="0" dirty="0">
                <a:solidFill>
                  <a:schemeClr val="bg1"/>
                </a:solidFill>
              </a:rPr>
              <a:t> bent.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Bent u </a:t>
            </a:r>
            <a:r>
              <a:rPr lang="en-US" sz="1600" kern="0" dirty="0" err="1">
                <a:solidFill>
                  <a:schemeClr val="bg1"/>
                </a:solidFill>
              </a:rPr>
              <a:t>wel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getraind</a:t>
            </a:r>
            <a:r>
              <a:rPr lang="en-US" sz="1600" kern="0" dirty="0">
                <a:solidFill>
                  <a:schemeClr val="bg1"/>
                </a:solidFill>
              </a:rPr>
              <a:t> of </a:t>
            </a:r>
            <a:r>
              <a:rPr lang="en-US" sz="1600" kern="0" dirty="0" err="1">
                <a:solidFill>
                  <a:schemeClr val="bg1"/>
                </a:solidFill>
              </a:rPr>
              <a:t>opgeleid</a:t>
            </a:r>
            <a:r>
              <a:rPr lang="en-US" sz="1600" kern="0" dirty="0">
                <a:solidFill>
                  <a:schemeClr val="bg1"/>
                </a:solidFill>
              </a:rPr>
              <a:t> maar u bent van </a:t>
            </a:r>
            <a:r>
              <a:rPr lang="en-US" sz="1600" kern="0" dirty="0" err="1">
                <a:solidFill>
                  <a:schemeClr val="bg1"/>
                </a:solidFill>
              </a:rPr>
              <a:t>mening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dat</a:t>
            </a:r>
            <a:r>
              <a:rPr lang="en-US" sz="1600" kern="0" dirty="0">
                <a:solidFill>
                  <a:schemeClr val="bg1"/>
                </a:solidFill>
              </a:rPr>
              <a:t> u op </a:t>
            </a:r>
            <a:r>
              <a:rPr lang="en-US" sz="1600" kern="0" dirty="0" err="1">
                <a:solidFill>
                  <a:schemeClr val="bg1"/>
                </a:solidFill>
              </a:rPr>
              <a:t>herhaling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bespreek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dit</a:t>
            </a:r>
            <a:r>
              <a:rPr lang="en-US" sz="1600" kern="0" dirty="0">
                <a:solidFill>
                  <a:schemeClr val="bg1"/>
                </a:solidFill>
              </a:rPr>
              <a:t> dan met </a:t>
            </a:r>
            <a:r>
              <a:rPr lang="en-US" sz="1600" kern="0" dirty="0" err="1">
                <a:solidFill>
                  <a:schemeClr val="bg1"/>
                </a:solidFill>
              </a:rPr>
              <a:t>uw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leidinggevende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kern="0" dirty="0"/>
              <a:t>D</a:t>
            </a:r>
            <a:r>
              <a:rPr lang="en-US" sz="3600" kern="0" dirty="0"/>
              <a:t>E REGELS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Operationele</a:t>
            </a:r>
            <a:r>
              <a:rPr lang="en-US" sz="2800" b="1" dirty="0">
                <a:solidFill>
                  <a:schemeClr val="bg1"/>
                </a:solidFill>
              </a:rPr>
              <a:t> Procedures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4" y="2985560"/>
            <a:ext cx="662092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l-NL" kern="0" dirty="0">
                <a:solidFill>
                  <a:schemeClr val="bg1"/>
                </a:solidFill>
              </a:rPr>
              <a:t>Ik ZAL altijd de  operationele procedures en instructies respecteren voor de taak die ik uitvoer en zal ingrijpen als ik iemand op een onveilige manier zie werken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6" y="4426434"/>
            <a:ext cx="7780977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solidFill>
                  <a:schemeClr val="bg1"/>
                </a:solidFill>
              </a:rPr>
              <a:t>Voor alle routinematige activiteiten moeten een up </a:t>
            </a:r>
            <a:r>
              <a:rPr lang="nl-NL" sz="1600" kern="0" dirty="0" err="1">
                <a:solidFill>
                  <a:schemeClr val="bg1"/>
                </a:solidFill>
              </a:rPr>
              <a:t>to</a:t>
            </a:r>
            <a:r>
              <a:rPr lang="nl-NL" sz="1600" kern="0" dirty="0">
                <a:solidFill>
                  <a:schemeClr val="bg1"/>
                </a:solidFill>
              </a:rPr>
              <a:t> date procedure en risicobeoordeling bestaan. </a:t>
            </a:r>
            <a:r>
              <a:rPr lang="en-US" sz="1600" kern="0" dirty="0" err="1">
                <a:solidFill>
                  <a:schemeClr val="bg1"/>
                </a:solidFill>
              </a:rPr>
              <a:t>Ik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moet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voldoende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getraind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zijn</a:t>
            </a:r>
            <a:r>
              <a:rPr lang="en-US" sz="1600" kern="0" dirty="0">
                <a:solidFill>
                  <a:schemeClr val="bg1"/>
                </a:solidFill>
              </a:rPr>
              <a:t> om </a:t>
            </a:r>
            <a:r>
              <a:rPr lang="en-US" sz="1600" kern="0" dirty="0" err="1">
                <a:solidFill>
                  <a:schemeClr val="bg1"/>
                </a:solidFill>
              </a:rPr>
              <a:t>mijn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werk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veilig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kunnen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uitvoeren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Niet-</a:t>
            </a:r>
            <a:r>
              <a:rPr lang="en-US" sz="1600" kern="0" dirty="0" err="1">
                <a:solidFill>
                  <a:schemeClr val="bg1"/>
                </a:solidFill>
              </a:rPr>
              <a:t>routinematige</a:t>
            </a:r>
            <a:r>
              <a:rPr lang="en-US" sz="1600" kern="0" dirty="0">
                <a:solidFill>
                  <a:schemeClr val="bg1"/>
                </a:solidFill>
              </a:rPr>
              <a:t> werkzaamheden </a:t>
            </a:r>
            <a:r>
              <a:rPr lang="en-US" sz="1600" kern="0" dirty="0" err="1">
                <a:solidFill>
                  <a:schemeClr val="bg1"/>
                </a:solidFill>
              </a:rPr>
              <a:t>moeten</a:t>
            </a:r>
            <a:r>
              <a:rPr lang="en-US" sz="1600" kern="0" dirty="0">
                <a:solidFill>
                  <a:schemeClr val="bg1"/>
                </a:solidFill>
              </a:rPr>
              <a:t> een </a:t>
            </a:r>
            <a:r>
              <a:rPr lang="en-US" sz="1600" kern="0" dirty="0" err="1">
                <a:solidFill>
                  <a:schemeClr val="bg1"/>
                </a:solidFill>
              </a:rPr>
              <a:t>risicoanalyse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hebben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gehad</a:t>
            </a:r>
            <a:r>
              <a:rPr lang="en-US" sz="1600" kern="0" dirty="0">
                <a:solidFill>
                  <a:schemeClr val="bg1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63A9E1E60E9F419EE804194706F6DD" ma:contentTypeVersion="13" ma:contentTypeDescription="Create a new document." ma:contentTypeScope="" ma:versionID="72eb6bae8944e9a1816217a0fa13934f">
  <xsd:schema xmlns:xsd="http://www.w3.org/2001/XMLSchema" xmlns:xs="http://www.w3.org/2001/XMLSchema" xmlns:p="http://schemas.microsoft.com/office/2006/metadata/properties" xmlns:ns3="9663ab75-78b3-4082-8fe5-f5510865ac60" xmlns:ns4="3b295567-0382-4ffd-9ab9-44ac84be1ce3" targetNamespace="http://schemas.microsoft.com/office/2006/metadata/properties" ma:root="true" ma:fieldsID="b8c4e92245d130b74b4ee9cf0e938832" ns3:_="" ns4:_="">
    <xsd:import namespace="9663ab75-78b3-4082-8fe5-f5510865ac60"/>
    <xsd:import namespace="3b295567-0382-4ffd-9ab9-44ac84be1c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3ab75-78b3-4082-8fe5-f5510865ac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95567-0382-4ffd-9ab9-44ac84be1ce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9663ab75-78b3-4082-8fe5-f5510865ac60"/>
    <ds:schemaRef ds:uri="http://schemas.microsoft.com/office/2006/documentManagement/types"/>
    <ds:schemaRef ds:uri="http://schemas.openxmlformats.org/package/2006/metadata/core-properties"/>
    <ds:schemaRef ds:uri="3b295567-0382-4ffd-9ab9-44ac84be1ce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09FF2D2-4AFE-4AE7-B3D2-00A3A25CA4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3ab75-78b3-4082-8fe5-f5510865ac60"/>
    <ds:schemaRef ds:uri="3b295567-0382-4ffd-9ab9-44ac84be1c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9425</TotalTime>
  <Words>1129</Words>
  <Application>Microsoft Office PowerPoint</Application>
  <PresentationFormat>Breedbeeld</PresentationFormat>
  <Paragraphs>105</Paragraphs>
  <Slides>17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PowerPoint-presentatie</vt:lpstr>
      <vt:lpstr>AGENDA</vt:lpstr>
      <vt:lpstr>HOE?</vt:lpstr>
      <vt:lpstr>WAT? </vt:lpstr>
      <vt:lpstr>DE REGELS</vt:lpstr>
      <vt:lpstr>DE REGELS</vt:lpstr>
      <vt:lpstr>DE REGELS</vt:lpstr>
      <vt:lpstr>DE REGELS</vt:lpstr>
      <vt:lpstr>DE REGELS</vt:lpstr>
      <vt:lpstr>THE RULES</vt:lpstr>
      <vt:lpstr>DE REGELS</vt:lpstr>
      <vt:lpstr>DE REGELS</vt:lpstr>
      <vt:lpstr>DE REGELS</vt:lpstr>
      <vt:lpstr>DE REGELS</vt:lpstr>
      <vt:lpstr>WAT GEBEURT ER ALS DE REGELS WORDEN OVERTREDEN?</vt:lpstr>
      <vt:lpstr>BECAUSE I CARE...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Bermon, Wessel</cp:lastModifiedBy>
  <cp:revision>331</cp:revision>
  <dcterms:created xsi:type="dcterms:W3CDTF">2018-02-19T14:20:53Z</dcterms:created>
  <dcterms:modified xsi:type="dcterms:W3CDTF">2021-03-18T09:13:04Z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0x010100CC63A9E1E60E9F419EE804194706F6DD</vt:lpwstr>
  </property>
</Properties>
</file>