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80" d="100"/>
          <a:sy n="80" d="100"/>
        </p:scale>
        <p:origin x="811" y="67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wiadomski, Marcin" userId="c124699b-f2fd-4710-b97d-c5c2fa2f0d5f" providerId="ADAL" clId="{B2EDAC4A-99A4-49D0-80BF-770C49E7DEE3}"/>
    <pc:docChg chg="custSel modSld">
      <pc:chgData name="Niewiadomski, Marcin" userId="c124699b-f2fd-4710-b97d-c5c2fa2f0d5f" providerId="ADAL" clId="{B2EDAC4A-99A4-49D0-80BF-770C49E7DEE3}" dt="2021-03-23T16:08:02.613" v="26" actId="20577"/>
      <pc:docMkLst>
        <pc:docMk/>
      </pc:docMkLst>
      <pc:sldChg chg="delSp">
        <pc:chgData name="Niewiadomski, Marcin" userId="c124699b-f2fd-4710-b97d-c5c2fa2f0d5f" providerId="ADAL" clId="{B2EDAC4A-99A4-49D0-80BF-770C49E7DEE3}" dt="2021-03-23T16:04:52.865" v="0" actId="478"/>
        <pc:sldMkLst>
          <pc:docMk/>
          <pc:sldMk cId="2354723030" sldId="365"/>
        </pc:sldMkLst>
        <pc:spChg chg="del">
          <ac:chgData name="Niewiadomski, Marcin" userId="c124699b-f2fd-4710-b97d-c5c2fa2f0d5f" providerId="ADAL" clId="{B2EDAC4A-99A4-49D0-80BF-770C49E7DEE3}" dt="2021-03-23T16:04:52.865" v="0" actId="478"/>
          <ac:spMkLst>
            <pc:docMk/>
            <pc:sldMk cId="2354723030" sldId="365"/>
            <ac:spMk id="4" creationId="{7D08C4F7-8475-974C-A036-A97B7B133705}"/>
          </ac:spMkLst>
        </pc:spChg>
      </pc:sldChg>
      <pc:sldChg chg="modSp">
        <pc:chgData name="Niewiadomski, Marcin" userId="c124699b-f2fd-4710-b97d-c5c2fa2f0d5f" providerId="ADAL" clId="{B2EDAC4A-99A4-49D0-80BF-770C49E7DEE3}" dt="2021-03-23T16:05:24.705" v="10" actId="20577"/>
        <pc:sldMkLst>
          <pc:docMk/>
          <pc:sldMk cId="3184425867" sldId="378"/>
        </pc:sldMkLst>
        <pc:spChg chg="mod">
          <ac:chgData name="Niewiadomski, Marcin" userId="c124699b-f2fd-4710-b97d-c5c2fa2f0d5f" providerId="ADAL" clId="{B2EDAC4A-99A4-49D0-80BF-770C49E7DEE3}" dt="2021-03-23T16:05:24.705" v="10" actId="20577"/>
          <ac:spMkLst>
            <pc:docMk/>
            <pc:sldMk cId="3184425867" sldId="378"/>
            <ac:spMk id="9" creationId="{8F0DC4B2-B28E-485C-8A83-B1D0915540DD}"/>
          </ac:spMkLst>
        </pc:spChg>
        <pc:spChg chg="mod">
          <ac:chgData name="Niewiadomski, Marcin" userId="c124699b-f2fd-4710-b97d-c5c2fa2f0d5f" providerId="ADAL" clId="{B2EDAC4A-99A4-49D0-80BF-770C49E7DEE3}" dt="2021-03-23T16:05:09.041" v="2" actId="20577"/>
          <ac:spMkLst>
            <pc:docMk/>
            <pc:sldMk cId="3184425867" sldId="378"/>
            <ac:spMk id="14" creationId="{8182929D-27A8-4260-85EB-87BB2AE7F1DA}"/>
          </ac:spMkLst>
        </pc:spChg>
        <pc:spChg chg="mod">
          <ac:chgData name="Niewiadomski, Marcin" userId="c124699b-f2fd-4710-b97d-c5c2fa2f0d5f" providerId="ADAL" clId="{B2EDAC4A-99A4-49D0-80BF-770C49E7DEE3}" dt="2021-03-23T16:05:18.904" v="8" actId="20577"/>
          <ac:spMkLst>
            <pc:docMk/>
            <pc:sldMk cId="3184425867" sldId="378"/>
            <ac:spMk id="18" creationId="{4621CFB7-A7B0-4056-9D92-EAAF80C9C065}"/>
          </ac:spMkLst>
        </pc:spChg>
      </pc:sldChg>
      <pc:sldChg chg="modSp">
        <pc:chgData name="Niewiadomski, Marcin" userId="c124699b-f2fd-4710-b97d-c5c2fa2f0d5f" providerId="ADAL" clId="{B2EDAC4A-99A4-49D0-80BF-770C49E7DEE3}" dt="2021-03-23T16:08:02.613" v="26" actId="20577"/>
        <pc:sldMkLst>
          <pc:docMk/>
          <pc:sldMk cId="1880911878" sldId="383"/>
        </pc:sldMkLst>
        <pc:spChg chg="mod">
          <ac:chgData name="Niewiadomski, Marcin" userId="c124699b-f2fd-4710-b97d-c5c2fa2f0d5f" providerId="ADAL" clId="{B2EDAC4A-99A4-49D0-80BF-770C49E7DEE3}" dt="2021-03-23T16:08:02.613" v="26" actId="20577"/>
          <ac:spMkLst>
            <pc:docMk/>
            <pc:sldMk cId="1880911878" sldId="383"/>
            <ac:spMk id="15" creationId="{B5F7575D-ACDD-4221-B1BE-1E03F7508D92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CD83D-AB8F-9B4B-9984-F9991335EF1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2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CD83D-AB8F-9B4B-9984-F9991335EF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0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pl-PL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zasady bezpiecznej pracy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21971"/>
            <a:ext cx="6886591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01171" y="1949313"/>
            <a:ext cx="6766553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pl-PL" sz="2800" b="1" dirty="0">
                <a:solidFill>
                  <a:schemeClr val="bg1"/>
                </a:solidFill>
              </a:rPr>
              <a:t>ŚOI </a:t>
            </a:r>
            <a:r>
              <a:rPr lang="en-US" sz="2800" b="1" dirty="0">
                <a:solidFill>
                  <a:schemeClr val="bg1"/>
                </a:solidFill>
              </a:rPr>
              <a:t>– </a:t>
            </a:r>
            <a:r>
              <a:rPr lang="pl-PL" sz="2800" b="1" dirty="0">
                <a:solidFill>
                  <a:schemeClr val="bg1"/>
                </a:solidFill>
              </a:rPr>
              <a:t>Środki ochrony indywidualnej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6548" y="2925671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UŻYWAĆ środków ochrony indywidualnej wymaganych do realizacji danego zadania.</a:t>
            </a:r>
            <a:endParaRPr lang="en-US" kern="0" dirty="0">
              <a:solidFill>
                <a:schemeClr val="bg1"/>
              </a:solidFill>
            </a:endParaRPr>
          </a:p>
          <a:p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Jesteś odpowiedzialny za utrzymanie i używanie wszystkich ŚOI przeznaczonych do wykonywanych zadań.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Jeśli wymagane ŚOI nie są dostępne, masz prawo odmówić wykonania zadania.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Jeśli Twoje ŚOI są uszkodzone, zwróć je i poproś o wymianę.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R</a:t>
            </a:r>
            <a:r>
              <a:rPr lang="pl-PL" sz="2800" b="1" dirty="0">
                <a:solidFill>
                  <a:schemeClr val="bg1"/>
                </a:solidFill>
              </a:rPr>
              <a:t>a</a:t>
            </a:r>
            <a:r>
              <a:rPr lang="en-US" sz="2800" b="1" dirty="0">
                <a:solidFill>
                  <a:schemeClr val="bg1"/>
                </a:solidFill>
              </a:rPr>
              <a:t>port</a:t>
            </a:r>
            <a:r>
              <a:rPr lang="pl-PL" sz="2800" b="1" dirty="0" err="1">
                <a:solidFill>
                  <a:schemeClr val="bg1"/>
                </a:solidFill>
              </a:rPr>
              <a:t>owanie</a:t>
            </a:r>
            <a:r>
              <a:rPr lang="pl-PL" sz="2800" b="1" dirty="0">
                <a:solidFill>
                  <a:schemeClr val="bg1"/>
                </a:solidFill>
              </a:rPr>
              <a:t> incydentów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4" y="2985560"/>
            <a:ext cx="595417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NIEZWŁOCZNIE ZGŁASZAĆ wszystkie incydenty, których będę świadkiem oraz będę w pełni współpracować przy każdym dochodzeniu ich przyczyn.</a:t>
            </a:r>
            <a:endParaRPr lang="en-US" kern="0" dirty="0">
              <a:solidFill>
                <a:schemeClr val="bg1"/>
              </a:solidFill>
            </a:endParaRPr>
          </a:p>
          <a:p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Wszystkie zdarzenia potencjalnie wypadkowe, uszkodzenia mienia i urazy muszą być natychmiast zgłaszane przełożonym w zakładzie </a:t>
            </a:r>
            <a:r>
              <a:rPr lang="pl-PL" sz="1600" kern="0" dirty="0" err="1">
                <a:solidFill>
                  <a:schemeClr val="bg1"/>
                </a:solidFill>
              </a:rPr>
              <a:t>Harsco</a:t>
            </a:r>
            <a:r>
              <a:rPr lang="pl-PL" sz="1600" kern="0" dirty="0">
                <a:solidFill>
                  <a:schemeClr val="bg1"/>
                </a:solidFill>
              </a:rPr>
              <a:t>, w którym się znajdujesz.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Wszystkie incydenty muszą być poddane procesowi dochodzenia ich przyczyn celem ustalenia i wdrożenia środków zapobiegawczych jak również udostępnienia ich w ramach Organizacji.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</a:t>
            </a:r>
            <a:r>
              <a:rPr lang="pl-PL" sz="2800" b="1" dirty="0">
                <a:solidFill>
                  <a:schemeClr val="bg1"/>
                </a:solidFill>
              </a:rPr>
              <a:t>punkty kontaktu</a:t>
            </a:r>
            <a:r>
              <a:rPr lang="en-US" sz="2800" b="1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19217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STOSOWAĆ </a:t>
            </a:r>
            <a:r>
              <a:rPr lang="pl-PL" b="1" kern="0" dirty="0">
                <a:solidFill>
                  <a:schemeClr val="bg1"/>
                </a:solidFill>
              </a:rPr>
              <a:t>„3 punkty kontaktu” </a:t>
            </a:r>
            <a:r>
              <a:rPr lang="pl-PL" kern="0" dirty="0">
                <a:solidFill>
                  <a:schemeClr val="bg1"/>
                </a:solidFill>
              </a:rPr>
              <a:t>podczas wchodzenia/schodzenia ze sprzętu mobilnego, podestów, schodów oraz drabin.  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Wszyscy pracownicy muszą zawsze stosować 3 punkty kontaktu podczas wchodzenia/schodzenia z maszyn</a:t>
            </a:r>
            <a:endParaRPr lang="en-US" sz="16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Wszystkie uszkodzone i brakujące poręcze / stopnie / schody należy niezwłocznie zgłaszać przełożonemu aby zapewniono ich prawidłowe zamocowanie.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Prace na wysokości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605895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UŻYWAĆ odpowiedniego sprzętu do wykonania zadania wymagającego prac na wysokości i zapewnię jego sprawdzenie przed użyciem.</a:t>
            </a:r>
            <a:endParaRPr lang="en-US" kern="0" dirty="0">
              <a:solidFill>
                <a:schemeClr val="bg1"/>
              </a:solidFill>
            </a:endParaRPr>
          </a:p>
          <a:p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8" y="3987530"/>
            <a:ext cx="7900851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Zawsze będę postępować zgodnie z hierarchią środków kontroli (eliminacja, zastępowanie, środki techniczne i sprzęt ochrony osobistej), aby mieć pewność, że mam odpowiedni sprzęt do wykonania zadania.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Szkolenie z prac na wysokości jest niezbędne aby zrozumieć wszystkie wymagania dotyczące ochrony przed upadkiem oraz dostępne opcje ratownicze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Przed rozpoczęciem zadania zawsze sprawdź, czy sprzęt jest w dobrym stanie.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Telefony komórkowe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6548" y="307957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Nigdy NIE BĘDĘ UŻYWAĆ telefonu podczas obsługi sprzętu lub jazdy po terenie zakładu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822059"/>
            <a:ext cx="6198263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Nie wolno używać, trzymając w ręku, telefonu komórkowego podczas prowadzenia pojazdów, obsługi sprzętu lub maszyn mobilnych.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Jeśli musisz wykonać / odebrać połączenie, udaj się do wyznaczonego bezpiecznego miejsca, aby to zrobić.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CO W PRZYPADKU ŁAMANIA ZASAD</a:t>
            </a:r>
            <a:r>
              <a:rPr lang="en-US" kern="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l-P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Jeśli okaże się, że doszło do naruszenia jednej z Głównych Zasad, zostanie podjęte pełne dochodzenie.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536375" cy="3324286"/>
            <a:chOff x="3309262" y="1302143"/>
            <a:chExt cx="2536375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373088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l-P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Jego wyniki zostaną przeanalizowane przez lokalne kierownictwo wyższego szczebla, w tym dział kadr i dział prawny.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39133" y="1302144"/>
            <a:ext cx="2738142" cy="3324285"/>
            <a:chOff x="5939133" y="1302144"/>
            <a:chExt cx="2738142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476490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5939133" y="1959429"/>
              <a:ext cx="2738142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pl-PL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Rozważając wyniki dochodzenia, przy określaniu odpowiednich działań dyscyplinarnych zastosowana zostanie uczciwa procedura.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PONIEWAŻ MI ZALEŻY</a:t>
            </a:r>
            <a:r>
              <a:rPr lang="en-US" kern="0" dirty="0"/>
              <a:t>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Stosowanie Głównych Zasad jest kolejnym krokiem pokazującym, że troszczysz się o bezpieczeństwo wszystkich.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926387"/>
            <a:ext cx="1944087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Masz prawo do przerwania pracy, jeśli uważasz, że kontynuowanie określonego zadania nie jest bezpieczne.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287977" y="1903522"/>
            <a:ext cx="2251134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Posiadając to uprawnienie, jesteś odpowiedzialny za znalezienie  bezpiecznego sposobu wykonania zadania.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5405" y="5100869"/>
            <a:ext cx="5286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pl-PL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 zadanie można wykonać w sposób bezpieczny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6965725" cy="439816"/>
            <a:chOff x="906167" y="1481371"/>
            <a:chExt cx="6965725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685173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52196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 ja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</a:t>
              </a: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 sposób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Harsco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opracowało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asady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6973637" cy="439816"/>
            <a:chOff x="906167" y="1481371"/>
            <a:chExt cx="6973637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6944004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39421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Jakie są Główne Zasady </a:t>
              </a:r>
              <a:r>
                <a:rPr lang="pl-PL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Harsco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6973637" cy="432345"/>
            <a:chOff x="898255" y="1481371"/>
            <a:chExt cx="6973637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694400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63498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 się stanie, jeśli któraś z zasad zostanie złamana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JAK</a:t>
            </a:r>
            <a:r>
              <a:rPr lang="en-US" kern="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ZASADY </a:t>
            </a: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 </a:t>
            </a:r>
            <a:r>
              <a:rPr lang="pl-PL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POWSTAŁY W OPARCIU O:</a:t>
            </a:r>
            <a:endParaRPr lang="en-US" sz="2200" b="1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03008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 zasady nie są nowymi środkami kontroli zagrożeń, są one osadzone w naszych procedurach i praktykach pracy od wielu lat.  </a:t>
            </a:r>
            <a:endParaRPr lang="en-US" sz="16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104518"/>
            <a:chOff x="812940" y="2373826"/>
            <a:chExt cx="1701132" cy="2104518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500" dirty="0">
                  <a:solidFill>
                    <a:schemeClr val="bg1"/>
                  </a:solidFill>
                  <a:latin typeface="Open Sans" panose="020B0606030504020204"/>
                </a:rPr>
                <a:t>Przegląd istotnych </a:t>
              </a:r>
              <a:r>
                <a:rPr lang="pl-PL" sz="1500" dirty="0" err="1">
                  <a:solidFill>
                    <a:schemeClr val="bg1"/>
                  </a:solidFill>
                  <a:latin typeface="Open Sans" panose="020B0606030504020204"/>
                </a:rPr>
                <a:t>ryzyk</a:t>
              </a:r>
              <a:r>
                <a:rPr lang="pl-PL" sz="1500" dirty="0">
                  <a:solidFill>
                    <a:schemeClr val="bg1"/>
                  </a:solidFill>
                  <a:latin typeface="Open Sans" panose="020B0606030504020204"/>
                </a:rPr>
                <a:t> w działalności </a:t>
              </a:r>
              <a:r>
                <a:rPr lang="pl-PL" sz="1500" dirty="0" err="1">
                  <a:solidFill>
                    <a:schemeClr val="bg1"/>
                  </a:solidFill>
                  <a:latin typeface="Open Sans" panose="020B0606030504020204"/>
                </a:rPr>
                <a:t>Harsco</a:t>
              </a:r>
              <a:endParaRPr lang="en-US" sz="15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600127" y="2379736"/>
            <a:ext cx="2381447" cy="2144630"/>
            <a:chOff x="2600127" y="2379736"/>
            <a:chExt cx="2381447" cy="2144630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600127" y="3508703"/>
              <a:ext cx="238144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500" dirty="0">
                  <a:solidFill>
                    <a:schemeClr val="bg1"/>
                  </a:solidFill>
                  <a:latin typeface="Open Sans" panose="020B0606030504020204"/>
                </a:rPr>
                <a:t>Przegląd potencjalnie śmiertelnych incydentów, które miały miejsce w </a:t>
              </a:r>
              <a:r>
                <a:rPr lang="pl-PL" sz="1500" dirty="0" err="1">
                  <a:solidFill>
                    <a:schemeClr val="bg1"/>
                  </a:solidFill>
                  <a:latin typeface="Open Sans" panose="020B0606030504020204"/>
                </a:rPr>
                <a:t>Harsco</a:t>
              </a:r>
              <a:endParaRPr lang="en-US" sz="15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572447"/>
            <a:chOff x="4910360" y="2379736"/>
            <a:chExt cx="2031462" cy="25724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 dirty="0">
                  <a:solidFill>
                    <a:schemeClr val="bg1"/>
                  </a:solidFill>
                  <a:latin typeface="Open Sans" panose="020B0606030504020204"/>
                </a:rPr>
                <a:t>Porównanie z innymi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- </a:t>
              </a:r>
              <a:r>
                <a:rPr lang="pl-PL" dirty="0">
                  <a:solidFill>
                    <a:schemeClr val="bg1"/>
                  </a:solidFill>
                </a:rPr>
                <a:t>przegląd równoważnych modeli reguł w całej branży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CO</a:t>
            </a:r>
            <a:r>
              <a:rPr lang="en-US" kern="0" dirty="0"/>
              <a:t>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694714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pl-PL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Zasady </a:t>
            </a:r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powstały po to aby pomagać zapobiegać potencjalnie śmiertelnym zagrożeniom w zakładach </a:t>
            </a:r>
            <a:r>
              <a:rPr lang="pl-PL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6" y="2491974"/>
            <a:ext cx="7532913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pl-PL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Stosowane razem</a:t>
            </a:r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mechanizmami kontroli ryzyka, zapewnią najbezpieczniejszy sposób wykonywania naszych czynności.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pl-PL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Zasady są środkami kontroli zagrożeń</a:t>
            </a:r>
            <a:r>
              <a:rPr lang="pl-P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stosowania przez wszystkich pracowników, podwykonawców, pracowników agencyjnych i gości; każdy osobiście odpowiada za ich przestrzeganie.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27358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38200" y="3510776"/>
            <a:ext cx="130451" cy="916581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4500" y="1707557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Środki odurzające i alk</a:t>
            </a:r>
            <a:r>
              <a:rPr lang="en-US" sz="2800" b="1" dirty="0" err="1">
                <a:solidFill>
                  <a:schemeClr val="bg1"/>
                </a:solidFill>
              </a:rPr>
              <a:t>ohol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Zdolność do pracy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62018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stawiać się do pracy w dobrej formie, NIE BĘDĄC pod wpływem środków odurzających lub alkoholu</a:t>
            </a:r>
            <a:endParaRPr lang="en-US" kern="0" dirty="0">
              <a:solidFill>
                <a:schemeClr val="bg1"/>
              </a:solidFill>
            </a:endParaRPr>
          </a:p>
          <a:p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Osoby znajdujące się pod jakimkolwiek wpływem alkoholu lub środków odurzających nie mają wstępu na teren zakładu </a:t>
            </a:r>
            <a:r>
              <a:rPr lang="pl-PL" sz="1600" kern="0" dirty="0" err="1">
                <a:solidFill>
                  <a:schemeClr val="bg1"/>
                </a:solidFill>
              </a:rPr>
              <a:t>Harsco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Wpływ alkoholu oraz środków odurzających może zmniejszyć zdolność do bezpiecznego wykonywania pracy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Należy również wziąć pod uwagę i omówić z lekarzem potencjalny wpływ leków na receptę. Jeśli mogą one mieć na Ciebie negatywny wpływ, należy o tym poinformować </a:t>
            </a:r>
            <a:r>
              <a:rPr lang="pl-PL" sz="1600" kern="0" dirty="0" err="1">
                <a:solidFill>
                  <a:schemeClr val="bg1"/>
                </a:solidFill>
              </a:rPr>
              <a:t>Harsco</a:t>
            </a:r>
            <a:r>
              <a:rPr lang="pl-PL" sz="1600" kern="0" dirty="0">
                <a:solidFill>
                  <a:schemeClr val="bg1"/>
                </a:solidFill>
              </a:rPr>
              <a:t>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6099816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6" y="1946070"/>
            <a:ext cx="5517449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Zablokuj i oznacz przywieszką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4" y="2985560"/>
            <a:ext cx="774487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blokować sprzęt, oznaczać go przywieszką oraz sprawdzać (czy stan energii jest zerowy) zgodnie z procedurą blokowania jak również postępować zgodnie z wymaganymi pozwoleniami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Energia elektryczna, ciśnienie i temperatura linii technologicznej, energia mechaniczna, energia sprężyn i ciśnienie w układach hydraulicznych to powszechne zagrożenia występujące w naszych zakładach.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Upewnij się, że jesteś przeszkolony i uprawniony do prowadzenia działań związanych z energią i że posiadasz środki umożliwiające postępowanie zgodnie z procedurą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3" y="1621971"/>
            <a:ext cx="6033141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6" y="1946070"/>
            <a:ext cx="5309238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Wyposażenie bezpieczeństwa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34682" y="3072890"/>
            <a:ext cx="527789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zapewnię aby żadne urządzenia zabezpieczające nie były omijane lub wyłączane.</a:t>
            </a:r>
            <a:endParaRPr lang="en-US" kern="0" dirty="0">
              <a:solidFill>
                <a:schemeClr val="bg1"/>
              </a:solidFill>
            </a:endParaRPr>
          </a:p>
          <a:p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Urządzenia bezpieczeństwa zostały zainstalowane aby chronić Ciebie i innych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Nikt nie ma prawa omijać urządzeń bezpieczeństwa bez uprzedniej oceny ryzyka oraz pozwolenia kierownictwa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l-PL" sz="2800" b="1" dirty="0">
                <a:solidFill>
                  <a:schemeClr val="bg1"/>
                </a:solidFill>
              </a:rPr>
              <a:t>Sprzęt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316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BĘDĘ obsługiwał tylko sprzęt, do którego używania zostałem przeszkolony i upoważniony.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kern="0" dirty="0">
                <a:solidFill>
                  <a:schemeClr val="bg1"/>
                </a:solidFill>
              </a:rPr>
              <a:t>Nigdy nie należy obsługiwać sprzętu, do obsługi którego nie zostałeś przeszkolony.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Masz prawo odmówić obsługi jakiegokolwiek sprzętu, do obsługi którego nie zostałeś przeszkolony.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Jeśli zostałeś przeszkolony, ale uważasz, że potrzebujesz  dodatkowego szkolenia, powinieneś o to poprosić</a:t>
            </a:r>
            <a:endParaRPr lang="en-US" sz="1600" kern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ZASADY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Procedur</a:t>
            </a:r>
            <a:r>
              <a:rPr lang="pl-PL" sz="2800" b="1" dirty="0">
                <a:solidFill>
                  <a:schemeClr val="bg1"/>
                </a:solidFill>
              </a:rPr>
              <a:t>y operacyjne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88750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kern="0" dirty="0">
                <a:solidFill>
                  <a:schemeClr val="bg1"/>
                </a:solidFill>
              </a:rPr>
              <a:t>Zawsze BĘDĘ PRZESTRZEGAĆ standardowych procedur operacyjnych dotyczących wykonywanego przeze mnie zadania i będę interweniować w przypadku każdego, kto pracuje w sposób niebezpieczny.</a:t>
            </a:r>
            <a:endParaRPr lang="en-US" kern="0" dirty="0">
              <a:solidFill>
                <a:schemeClr val="bg1"/>
              </a:solidFill>
            </a:endParaRPr>
          </a:p>
          <a:p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02035"/>
            <a:ext cx="623723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600" b="1" kern="0" dirty="0">
                <a:solidFill>
                  <a:schemeClr val="bg1"/>
                </a:solidFill>
              </a:rPr>
              <a:t>Uwagi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Wszystkie rutynowe czynności muszą mieć zaktualizowaną procedurę i ocenę ryzyka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Muszę być przeszkolony i posiadać kwalifikacje do wykonywania moich zadań.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l-PL" sz="1600" kern="0" dirty="0">
                <a:solidFill>
                  <a:schemeClr val="bg1"/>
                </a:solidFill>
              </a:rPr>
              <a:t>Działania </a:t>
            </a:r>
            <a:r>
              <a:rPr lang="pl-PL" sz="1600" kern="0" dirty="0" err="1">
                <a:solidFill>
                  <a:schemeClr val="bg1"/>
                </a:solidFill>
              </a:rPr>
              <a:t>nierutynowe</a:t>
            </a:r>
            <a:r>
              <a:rPr lang="pl-PL" sz="1600" kern="0" dirty="0">
                <a:solidFill>
                  <a:schemeClr val="bg1"/>
                </a:solidFill>
              </a:rPr>
              <a:t> wymagają sporządzenia oceny ryzyka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D89BDCEBA4947A748895B029FC4D5" ma:contentTypeVersion="13" ma:contentTypeDescription="Create a new document." ma:contentTypeScope="" ma:versionID="a8013f23fb02421bd5a4b1e8560819cc">
  <xsd:schema xmlns:xsd="http://www.w3.org/2001/XMLSchema" xmlns:xs="http://www.w3.org/2001/XMLSchema" xmlns:p="http://schemas.microsoft.com/office/2006/metadata/properties" xmlns:ns3="14259d0d-185e-4a30-a2bd-e55c025c7371" xmlns:ns4="a0946555-9903-43ed-bc76-e8aeb0b36d20" targetNamespace="http://schemas.microsoft.com/office/2006/metadata/properties" ma:root="true" ma:fieldsID="417a52d59a08a74286af4629df464d5a" ns3:_="" ns4:_="">
    <xsd:import namespace="14259d0d-185e-4a30-a2bd-e55c025c7371"/>
    <xsd:import namespace="a0946555-9903-43ed-bc76-e8aeb0b36d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59d0d-185e-4a30-a2bd-e55c025c73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46555-9903-43ed-bc76-e8aeb0b36d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purl.org/dc/terms/"/>
    <ds:schemaRef ds:uri="http://schemas.openxmlformats.org/package/2006/metadata/core-properties"/>
    <ds:schemaRef ds:uri="a0946555-9903-43ed-bc76-e8aeb0b36d20"/>
    <ds:schemaRef ds:uri="http://schemas.microsoft.com/office/2006/documentManagement/types"/>
    <ds:schemaRef ds:uri="http://schemas.microsoft.com/office/infopath/2007/PartnerControls"/>
    <ds:schemaRef ds:uri="14259d0d-185e-4a30-a2bd-e55c025c737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158862-99DD-478E-86FC-13AED2343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59d0d-185e-4a30-a2bd-e55c025c7371"/>
    <ds:schemaRef ds:uri="a0946555-9903-43ed-bc76-e8aeb0b36d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9905</TotalTime>
  <Words>950</Words>
  <Application>Microsoft Office PowerPoint</Application>
  <PresentationFormat>Panoramiczny</PresentationFormat>
  <Paragraphs>107</Paragraphs>
  <Slides>17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Prezentacja programu PowerPoint</vt:lpstr>
      <vt:lpstr>PROGRAM</vt:lpstr>
      <vt:lpstr>JAK?</vt:lpstr>
      <vt:lpstr>CO? </vt:lpstr>
      <vt:lpstr>ZASADY</vt:lpstr>
      <vt:lpstr>ZASADY</vt:lpstr>
      <vt:lpstr>ZASADY</vt:lpstr>
      <vt:lpstr>ZASADY</vt:lpstr>
      <vt:lpstr>ZASADY</vt:lpstr>
      <vt:lpstr>ZASADY</vt:lpstr>
      <vt:lpstr>THE RULES</vt:lpstr>
      <vt:lpstr>ZASADY</vt:lpstr>
      <vt:lpstr>ZASADY</vt:lpstr>
      <vt:lpstr>ZASADY</vt:lpstr>
      <vt:lpstr>CO W PRZYPADKU ŁAMANIA ZASAD?</vt:lpstr>
      <vt:lpstr>PONIEWAŻ MI ZALEŻY...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Niewiadomski, Marcin</cp:lastModifiedBy>
  <cp:revision>316</cp:revision>
  <dcterms:created xsi:type="dcterms:W3CDTF">2018-02-19T14:20:53Z</dcterms:created>
  <dcterms:modified xsi:type="dcterms:W3CDTF">2021-03-23T16:08:08Z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0x0101008A2D89BDCEBA4947A748895B029FC4D5</vt:lpwstr>
  </property>
</Properties>
</file>