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22"/>
  </p:notesMasterIdLst>
  <p:sldIdLst>
    <p:sldId id="365" r:id="rId5"/>
    <p:sldId id="378" r:id="rId6"/>
    <p:sldId id="380" r:id="rId7"/>
    <p:sldId id="379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67" r:id="rId2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004380"/>
    <a:srgbClr val="7B7C7C"/>
    <a:srgbClr val="808DA5"/>
    <a:srgbClr val="F6D334"/>
    <a:srgbClr val="5A95C0"/>
    <a:srgbClr val="BDD8EE"/>
    <a:srgbClr val="B8D8AF"/>
    <a:srgbClr val="2E75B6"/>
    <a:srgbClr val="0C7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052578-00B7-4C7C-BEC2-B35CF91EBD46}" v="34" dt="2021-02-23T11:06:09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 autoAdjust="0"/>
    <p:restoredTop sz="94014" autoAdjust="0"/>
  </p:normalViewPr>
  <p:slideViewPr>
    <p:cSldViewPr snapToGrid="0" snapToObjects="1" showGuides="1">
      <p:cViewPr varScale="1">
        <p:scale>
          <a:sx n="64" d="100"/>
          <a:sy n="64" d="100"/>
        </p:scale>
        <p:origin x="798" y="60"/>
      </p:cViewPr>
      <p:guideLst>
        <p:guide orient="horz" pos="1104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423E8-5915-FC4F-9B0A-03CC001BA04B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CD83D-AB8F-9B4B-9984-F9991335EF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|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7E48F-D9BA-A24D-B6BC-8EC9EBFB0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15" y="331081"/>
            <a:ext cx="2929293" cy="9955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AD3A21-D6DC-DE40-88B4-1F6BA7D176A4}"/>
              </a:ext>
            </a:extLst>
          </p:cNvPr>
          <p:cNvCxnSpPr>
            <a:cxnSpLocks/>
          </p:cNvCxnSpPr>
          <p:nvPr userDrawn="1"/>
        </p:nvCxnSpPr>
        <p:spPr>
          <a:xfrm>
            <a:off x="450437" y="2940051"/>
            <a:ext cx="4124532" cy="0"/>
          </a:xfrm>
          <a:prstGeom prst="line">
            <a:avLst/>
          </a:prstGeom>
          <a:ln>
            <a:solidFill>
              <a:srgbClr val="2A6A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89F01F-CCCE-402F-9735-D7B1A83960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73A80E-5106-4AA4-B34C-D45DFB705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8"/>
            <a:ext cx="12192000" cy="902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F1375-28CE-44E0-B678-469459417315}"/>
              </a:ext>
            </a:extLst>
          </p:cNvPr>
          <p:cNvSpPr txBox="1"/>
          <p:nvPr userDrawn="1"/>
        </p:nvSpPr>
        <p:spPr>
          <a:xfrm>
            <a:off x="10101943" y="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488B-6F53-FD4B-A773-04B2C64951FC}"/>
              </a:ext>
            </a:extLst>
          </p:cNvPr>
          <p:cNvSpPr txBox="1"/>
          <p:nvPr userDrawn="1"/>
        </p:nvSpPr>
        <p:spPr>
          <a:xfrm>
            <a:off x="769526" y="6481779"/>
            <a:ext cx="6921909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33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All Rights Reserved. This document and the information set forth herein are the property of Harsco Corporation.</a:t>
            </a:r>
            <a:endParaRPr lang="en-US" sz="733" b="0" i="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24AD2-67CE-6941-9037-ED43D9B5C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528" y="6206661"/>
            <a:ext cx="2601133" cy="4382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22B77A-FCED-4A4B-8A54-B8F115E3C298}"/>
              </a:ext>
            </a:extLst>
          </p:cNvPr>
          <p:cNvCxnSpPr>
            <a:cxnSpLocks/>
          </p:cNvCxnSpPr>
          <p:nvPr userDrawn="1"/>
        </p:nvCxnSpPr>
        <p:spPr>
          <a:xfrm>
            <a:off x="874713" y="6464803"/>
            <a:ext cx="802149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9">
            <a:extLst>
              <a:ext uri="{FF2B5EF4-FFF2-40B4-BE49-F238E27FC236}">
                <a16:creationId xmlns:a16="http://schemas.microsoft.com/office/drawing/2014/main" id="{B1E5E6AE-7B62-034D-AF50-BAA694CC9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7725"/>
            <a:ext cx="9340515" cy="632612"/>
          </a:xfrm>
        </p:spPr>
        <p:txBody>
          <a:bodyPr lIns="0" anchor="t" anchorCtr="0">
            <a:noAutofit/>
          </a:bodyPr>
          <a:lstStyle>
            <a:lvl1pPr>
              <a:defRPr sz="3000" b="1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18CCB2D-8D78-FF4C-A805-E362D3C28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958" y="1603068"/>
            <a:ext cx="10834260" cy="437494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338" indent="-268288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38213" indent="-269875">
              <a:buClr>
                <a:schemeClr val="bg1">
                  <a:lumMod val="50000"/>
                </a:schemeClr>
              </a:buClr>
              <a:buSzPct val="115000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184F2-649F-2C4A-BC61-5CE44D548052}"/>
              </a:ext>
            </a:extLst>
          </p:cNvPr>
          <p:cNvSpPr txBox="1"/>
          <p:nvPr userDrawn="1"/>
        </p:nvSpPr>
        <p:spPr>
          <a:xfrm>
            <a:off x="795528" y="6217920"/>
            <a:ext cx="789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5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 WORLD OF DIFFERENCE</a:t>
            </a:r>
            <a:r>
              <a:rPr lang="en-US" sz="900" spc="500" baseline="300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9052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rsco Environmental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26138-0613-4865-8914-D1911CA6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EF2F4E-56A9-46DE-B52F-7E73B7202D4A}"/>
              </a:ext>
            </a:extLst>
          </p:cNvPr>
          <p:cNvSpPr txBox="1"/>
          <p:nvPr userDrawn="1"/>
        </p:nvSpPr>
        <p:spPr>
          <a:xfrm>
            <a:off x="2642910" y="6194693"/>
            <a:ext cx="7162351" cy="3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This document and its contents remains the property of Harsco Corporation.</a:t>
            </a:r>
          </a:p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disclosure or copying of this document and its contents without the prior written approval of Harsco Corporation is prohibited. All Rights Reserved.</a:t>
            </a:r>
            <a:endParaRPr lang="en-US" sz="7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9EA5F-60E3-8641-B3A8-2535BB31B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09" y="2783856"/>
            <a:ext cx="3612153" cy="10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Bullet point 1</a:t>
            </a:r>
          </a:p>
          <a:p>
            <a:pPr lvl="2"/>
            <a:r>
              <a:rPr lang="en-US" dirty="0"/>
              <a:t>Bullet point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71011-92C3-B44C-B0B6-5321A3AC8F00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E7D7-59DD-B740-8D47-6C7270F62E9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8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7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000"/>
        </a:spcBef>
        <a:buClr>
          <a:srgbClr val="0C76C3"/>
        </a:buClr>
        <a:buFontTx/>
        <a:buBlip>
          <a:blip r:embed="rId5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68338" indent="-268288" algn="l" defTabSz="914400" rtl="0" eaLnBrk="1" latinLnBrk="0" hangingPunct="1">
        <a:lnSpc>
          <a:spcPct val="90000"/>
        </a:lnSpc>
        <a:spcBef>
          <a:spcPts val="500"/>
        </a:spcBef>
        <a:buClr>
          <a:srgbClr val="0C76C3"/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3821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C16627-C1D6-754F-88AE-3678C785D778}"/>
              </a:ext>
            </a:extLst>
          </p:cNvPr>
          <p:cNvSpPr txBox="1"/>
          <p:nvPr/>
        </p:nvSpPr>
        <p:spPr>
          <a:xfrm>
            <a:off x="443072" y="1982738"/>
            <a:ext cx="4679434" cy="8790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Regras</a:t>
            </a:r>
            <a:r>
              <a: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Cardinais</a:t>
            </a:r>
            <a:r>
              <a: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8C4F7-8475-974C-A036-A97B7B133705}"/>
              </a:ext>
            </a:extLst>
          </p:cNvPr>
          <p:cNvSpPr txBox="1"/>
          <p:nvPr/>
        </p:nvSpPr>
        <p:spPr>
          <a:xfrm>
            <a:off x="443073" y="3108660"/>
            <a:ext cx="4324124" cy="21846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/>
              <a:t>25 de </a:t>
            </a:r>
            <a:r>
              <a:rPr lang="en-US" sz="2400" b="1" dirty="0" err="1"/>
              <a:t>Fevereiro</a:t>
            </a:r>
            <a:r>
              <a:rPr lang="en-US" sz="2400" b="1" dirty="0"/>
              <a:t> de 2021</a:t>
            </a:r>
            <a:br>
              <a:rPr lang="en-US" sz="2400" dirty="0"/>
            </a:br>
            <a:r>
              <a:rPr lang="en-US" sz="2400" dirty="0"/>
              <a:t>Maia</a:t>
            </a:r>
          </a:p>
        </p:txBody>
      </p:sp>
    </p:spTree>
    <p:extLst>
      <p:ext uri="{BB962C8B-B14F-4D97-AF65-F5344CB8AC3E}">
        <p14:creationId xmlns:p14="http://schemas.microsoft.com/office/powerpoint/2010/main" val="23547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0416AA-A2EA-4F19-AFAE-6324EF819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881544"/>
            <a:ext cx="12197651" cy="5000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AS REGRAS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7" cy="5000509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2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6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725980"/>
            <a:ext cx="4953000" cy="663462"/>
          </a:xfrm>
        </p:spPr>
        <p:txBody>
          <a:bodyPr/>
          <a:lstStyle/>
          <a:p>
            <a:pPr marL="93663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EPI – </a:t>
            </a:r>
            <a:r>
              <a:rPr lang="en-US" sz="2800" b="1" dirty="0" err="1">
                <a:solidFill>
                  <a:schemeClr val="bg1"/>
                </a:solidFill>
              </a:rPr>
              <a:t>Equipamento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Proteção</a:t>
            </a:r>
            <a:r>
              <a:rPr lang="en-US" sz="2800" b="1" dirty="0">
                <a:solidFill>
                  <a:schemeClr val="bg1"/>
                </a:solidFill>
              </a:rPr>
              <a:t> Individual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kern="0" dirty="0">
                <a:solidFill>
                  <a:schemeClr val="bg1"/>
                </a:solidFill>
              </a:rPr>
              <a:t>Eu uso SEMPRE os EPI definidos para cada tarefa.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8321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2">
            <a:extLst>
              <a:ext uri="{FF2B5EF4-FFF2-40B4-BE49-F238E27FC236}">
                <a16:creationId xmlns:a16="http://schemas.microsoft.com/office/drawing/2014/main" id="{4B585312-4918-4080-900C-F9056014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60617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0D6B4EC-AF82-4D20-84D3-FB096C39C5A9}"/>
              </a:ext>
            </a:extLst>
          </p:cNvPr>
          <p:cNvSpPr txBox="1">
            <a:spLocks/>
          </p:cNvSpPr>
          <p:nvPr/>
        </p:nvSpPr>
        <p:spPr>
          <a:xfrm>
            <a:off x="2091687" y="3936564"/>
            <a:ext cx="6162687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Nota: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Você é responsável por usar o EPI necessário para a tarefa e mantê-lo em boas condições.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Se o EPI necessário não estiver disponível, você tem o direito de recusar a tarefa.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Se o seu EPI estiver quebrado ou danificado, entre em contato com seu supervisor ou gerente direto para substituição.</a:t>
            </a:r>
          </a:p>
        </p:txBody>
      </p:sp>
    </p:spTree>
    <p:extLst>
      <p:ext uri="{BB962C8B-B14F-4D97-AF65-F5344CB8AC3E}">
        <p14:creationId xmlns:p14="http://schemas.microsoft.com/office/powerpoint/2010/main" val="1224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6F7934-BF00-4C95-8854-DB6445999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208" y="890338"/>
            <a:ext cx="6329791" cy="49843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1999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7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Notificação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Incidentes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PT" kern="0" dirty="0">
                <a:solidFill>
                  <a:schemeClr val="bg1"/>
                </a:solidFill>
              </a:rPr>
              <a:t>Relatarei SEMPRE todos os incidentes de que tenha conhecimento e colaborarei ativamente em sua investigação.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00173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2F0B9313-6037-4D3D-8A00-21FC6838C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59592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BC34D11-C08B-4102-BC86-D871F551A43E}"/>
              </a:ext>
            </a:extLst>
          </p:cNvPr>
          <p:cNvSpPr txBox="1">
            <a:spLocks/>
          </p:cNvSpPr>
          <p:nvPr/>
        </p:nvSpPr>
        <p:spPr>
          <a:xfrm>
            <a:off x="2091687" y="4108655"/>
            <a:ext cx="8791172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A </a:t>
            </a:r>
            <a:r>
              <a:rPr lang="en-US" sz="1600" b="1" kern="0" dirty="0" err="1">
                <a:solidFill>
                  <a:schemeClr val="bg1"/>
                </a:solidFill>
              </a:rPr>
              <a:t>ter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</a:rPr>
              <a:t>em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</a:rPr>
              <a:t>conta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Todos os acidentes e quaisquer tipos de incidentes, inclusive aqueles em que não haja danos (Quase Acidentes / Quase Incidentes), devem ser imediatamente notificados aos responsáveis ​​pelo seu local de trabalho.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Todos os acidentes e incidentes devem ser investigados para garantir que as medidas adequadas sejam tomadas para eliminar as causas e as Lições Aprendidas também devem ser partilhadas com todos os trabalhadores.</a:t>
            </a:r>
            <a:endParaRPr lang="es-ES" sz="1600" kern="0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D32364A-2AB0-4BDF-8F95-7E9069A8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725"/>
            <a:ext cx="9340515" cy="632612"/>
          </a:xfrm>
        </p:spPr>
        <p:txBody>
          <a:bodyPr/>
          <a:lstStyle/>
          <a:p>
            <a:r>
              <a:rPr lang="en-US" kern="0" dirty="0"/>
              <a:t>AS REGRAS</a:t>
            </a:r>
            <a:endParaRPr 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7766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F704A0-8C97-4AFF-AD3A-29AB3F12D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840515"/>
              </p:ext>
            </p:extLst>
          </p:nvPr>
        </p:nvGraphicFramePr>
        <p:xfrm>
          <a:off x="5105400" y="881544"/>
          <a:ext cx="7098045" cy="499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Image" r:id="rId3" imgW="4937760" imgH="3474720" progId="Photoshop.Image.22">
                  <p:embed/>
                </p:oleObj>
              </mc:Choice>
              <mc:Fallback>
                <p:oleObj name="Image" r:id="rId3" imgW="4937760" imgH="3474720" progId="Photoshop.Image.2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4F704A0-8C97-4AFF-AD3A-29AB3F12D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5400" y="881544"/>
                        <a:ext cx="7098045" cy="4996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2" y="881544"/>
            <a:ext cx="8467724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AS REGRAS</a:t>
            </a:r>
            <a:endParaRPr lang="en-US" sz="3600" kern="0" dirty="0"/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8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0655" y="1630764"/>
            <a:ext cx="5012004" cy="1071328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SUBIR e DESCER	 </a:t>
            </a:r>
          </a:p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“3 </a:t>
            </a:r>
            <a:r>
              <a:rPr lang="en-US" sz="2800" b="1" dirty="0" err="1">
                <a:solidFill>
                  <a:schemeClr val="bg1"/>
                </a:solidFill>
              </a:rPr>
              <a:t>Pontos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Contato</a:t>
            </a:r>
            <a:r>
              <a:rPr lang="en-US" sz="2800" b="1" dirty="0">
                <a:solidFill>
                  <a:schemeClr val="bg1"/>
                </a:solidFill>
              </a:rPr>
              <a:t>”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5266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">
            <a:extLst>
              <a:ext uri="{FF2B5EF4-FFF2-40B4-BE49-F238E27FC236}">
                <a16:creationId xmlns:a16="http://schemas.microsoft.com/office/drawing/2014/main" id="{AF75AA10-41C7-4B63-9316-AE76C3F2C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928" y="1761343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9F104C3-0531-4AAB-B3B8-D1AD8197940D}"/>
              </a:ext>
            </a:extLst>
          </p:cNvPr>
          <p:cNvSpPr txBox="1">
            <a:spLocks/>
          </p:cNvSpPr>
          <p:nvPr/>
        </p:nvSpPr>
        <p:spPr>
          <a:xfrm>
            <a:off x="2123025" y="2972182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PT" kern="0" dirty="0">
                <a:solidFill>
                  <a:schemeClr val="bg1"/>
                </a:solidFill>
              </a:rPr>
              <a:t>VOU usar sempre os “3 pontos de contato” ao subir e  descer de equipamentos móveis, plataformas e escadas.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53015A4-75CA-417A-9930-F570E01EF40B}"/>
              </a:ext>
            </a:extLst>
          </p:cNvPr>
          <p:cNvSpPr txBox="1">
            <a:spLocks/>
          </p:cNvSpPr>
          <p:nvPr/>
        </p:nvSpPr>
        <p:spPr>
          <a:xfrm>
            <a:off x="2010655" y="4200075"/>
            <a:ext cx="8467724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Notas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Todos os trabalhadores devem usar os 3 pontos de contato sempre que precisem de subir e descer dos equipamentos.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Você deve relatar todos os corrimãos, degraus e escadas danificadas ou ausentes imediatamente ao seu superior e garantir que fique resolvido.</a:t>
            </a:r>
          </a:p>
        </p:txBody>
      </p:sp>
    </p:spTree>
    <p:extLst>
      <p:ext uri="{BB962C8B-B14F-4D97-AF65-F5344CB8AC3E}">
        <p14:creationId xmlns:p14="http://schemas.microsoft.com/office/powerpoint/2010/main" val="3491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F37134-5F0F-479E-A7BA-8DF07D5F5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50" y="885444"/>
            <a:ext cx="7489059" cy="4992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AS REGRAS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86910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9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Trabalho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em</a:t>
            </a:r>
            <a:r>
              <a:rPr lang="en-US" sz="2800" b="1" dirty="0">
                <a:solidFill>
                  <a:schemeClr val="bg1"/>
                </a:solidFill>
              </a:rPr>
              <a:t> Altura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PT" kern="0" dirty="0">
                <a:solidFill>
                  <a:schemeClr val="bg1"/>
                </a:solidFill>
              </a:rPr>
              <a:t>Usarei SEMPRE o equipamento adequado para trabalho em altura e me certificarei de que seja inspecionado antes do uso.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8745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43041642-6801-4611-BDA0-CB6AB6A92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237" y="1764473"/>
            <a:ext cx="813816" cy="813816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720D658-677E-4745-864A-714CFB5272F2}"/>
              </a:ext>
            </a:extLst>
          </p:cNvPr>
          <p:cNvSpPr txBox="1">
            <a:spLocks/>
          </p:cNvSpPr>
          <p:nvPr/>
        </p:nvSpPr>
        <p:spPr>
          <a:xfrm>
            <a:off x="2062298" y="3987530"/>
            <a:ext cx="9591819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A </a:t>
            </a:r>
            <a:r>
              <a:rPr lang="en-US" sz="1600" b="1" kern="0" dirty="0" err="1">
                <a:solidFill>
                  <a:schemeClr val="bg1"/>
                </a:solidFill>
              </a:rPr>
              <a:t>ter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</a:rPr>
              <a:t>em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</a:rPr>
              <a:t>conta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A hierarquia de controles (remoção, substituição, controles de engenharia e EPI) deve sempre ser seguida para garantir que o equipamento correto esteja disponível para a tarefa.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A formação de trabalho em altura é essencial para compreender os requisitos do equipamento de prevenção de quedas e as opções disponíveis para sistemas de resgate específicos.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Verificar sempre o seu equipamento de proteção e acessórios para trabalhar em altura antes de iniciar o trabalho.</a:t>
            </a:r>
          </a:p>
        </p:txBody>
      </p:sp>
    </p:spTree>
    <p:extLst>
      <p:ext uri="{BB962C8B-B14F-4D97-AF65-F5344CB8AC3E}">
        <p14:creationId xmlns:p14="http://schemas.microsoft.com/office/powerpoint/2010/main" val="22325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0E869FE-0810-412B-8133-15FE8B9B46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534"/>
              </p:ext>
            </p:extLst>
          </p:nvPr>
        </p:nvGraphicFramePr>
        <p:xfrm>
          <a:off x="5295899" y="890337"/>
          <a:ext cx="6896100" cy="5000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age" r:id="rId3" imgW="13714200" imgH="10222200" progId="Photoshop.Image.22">
                  <p:embed/>
                </p:oleObj>
              </mc:Choice>
              <mc:Fallback>
                <p:oleObj name="Image" r:id="rId3" imgW="13714200" imgH="10222200" progId="Photoshop.Image.2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0E869FE-0810-412B-8133-15FE8B9B46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5899" y="890337"/>
                        <a:ext cx="6896100" cy="5000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C0C2E604-DA47-4498-885C-3D543C116C09}"/>
              </a:ext>
            </a:extLst>
          </p:cNvPr>
          <p:cNvSpPr/>
          <p:nvPr/>
        </p:nvSpPr>
        <p:spPr>
          <a:xfrm>
            <a:off x="-2" y="881544"/>
            <a:ext cx="12192001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AS REGRAS</a:t>
            </a:r>
            <a:endParaRPr lang="en-US" sz="3600" kern="0" dirty="0"/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037664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10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754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pt-PT" sz="2800" b="1" dirty="0">
                <a:solidFill>
                  <a:schemeClr val="bg1"/>
                </a:solidFill>
              </a:rPr>
              <a:t>Telemóveis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PT" kern="0" dirty="0">
                <a:solidFill>
                  <a:schemeClr val="bg1"/>
                </a:solidFill>
              </a:rPr>
              <a:t>NUNCA usarei um telemóvel ao operar máquinas ou dirigir um veículo.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7314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2169488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036B87D0-2E9A-49A0-8670-F9DE08DD48BB}"/>
              </a:ext>
            </a:extLst>
          </p:cNvPr>
          <p:cNvSpPr txBox="1">
            <a:spLocks/>
          </p:cNvSpPr>
          <p:nvPr/>
        </p:nvSpPr>
        <p:spPr>
          <a:xfrm>
            <a:off x="2049007" y="3822057"/>
            <a:ext cx="6198263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PT" sz="1600" b="1" kern="0" dirty="0">
                <a:solidFill>
                  <a:schemeClr val="bg1"/>
                </a:solidFill>
              </a:rPr>
              <a:t>A ter em conta: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Os telemóveis são proibidos ao conduzir máquinas ou qualquer veículo e também não é permitido ao operar qualquer ferramenta.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Se você precisar fazer ou atender uma chamada, vá para uma área segura para fazê-lo.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6B058D6-98A6-492B-BBD7-1D643C143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15" y="1758561"/>
            <a:ext cx="813816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 err="1"/>
              <a:t>Em</a:t>
            </a:r>
            <a:r>
              <a:rPr lang="en-US" kern="0" dirty="0"/>
              <a:t> </a:t>
            </a:r>
            <a:r>
              <a:rPr lang="en-US" kern="0" dirty="0" err="1"/>
              <a:t>caso</a:t>
            </a:r>
            <a:r>
              <a:rPr lang="en-US" kern="0" dirty="0"/>
              <a:t> de </a:t>
            </a:r>
            <a:r>
              <a:rPr lang="en-US" kern="0" dirty="0" err="1"/>
              <a:t>incumprimento</a:t>
            </a:r>
            <a:r>
              <a:rPr lang="en-US" kern="0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3"/>
          <a:stretch/>
        </p:blipFill>
        <p:spPr>
          <a:xfrm>
            <a:off x="2363599" y="872380"/>
            <a:ext cx="9828401" cy="5009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72382"/>
            <a:ext cx="12192000" cy="50096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2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6A693-2812-43F8-A82F-98ED78145387}"/>
              </a:ext>
            </a:extLst>
          </p:cNvPr>
          <p:cNvGrpSpPr/>
          <p:nvPr/>
        </p:nvGrpSpPr>
        <p:grpSpPr>
          <a:xfrm>
            <a:off x="674914" y="1294543"/>
            <a:ext cx="2394857" cy="3331264"/>
            <a:chOff x="674914" y="1294543"/>
            <a:chExt cx="2394857" cy="33312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BBC591-AA18-4CD6-81D0-FAA7A9CA9661}"/>
                </a:ext>
              </a:extLst>
            </p:cNvPr>
            <p:cNvSpPr/>
            <p:nvPr/>
          </p:nvSpPr>
          <p:spPr>
            <a:xfrm>
              <a:off x="674915" y="1616100"/>
              <a:ext cx="2394856" cy="3009707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51580-6A55-44A3-B182-DD1E1F9C19DB}"/>
                </a:ext>
              </a:extLst>
            </p:cNvPr>
            <p:cNvSpPr/>
            <p:nvPr/>
          </p:nvSpPr>
          <p:spPr>
            <a:xfrm>
              <a:off x="674914" y="2127159"/>
              <a:ext cx="2394857" cy="2229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pt-PT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 uma violação de uma regra cardinal for detetada, uma investigação completa e detalhada deve ser conduzida.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8CF4C4-7B9A-44AF-8543-A408C4093B31}"/>
                </a:ext>
              </a:extLst>
            </p:cNvPr>
            <p:cNvSpPr/>
            <p:nvPr/>
          </p:nvSpPr>
          <p:spPr>
            <a:xfrm>
              <a:off x="1485472" y="12945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6B910525-D0C7-462E-822C-D45BECCEFABB}"/>
                </a:ext>
              </a:extLst>
            </p:cNvPr>
            <p:cNvSpPr txBox="1">
              <a:spLocks/>
            </p:cNvSpPr>
            <p:nvPr/>
          </p:nvSpPr>
          <p:spPr>
            <a:xfrm>
              <a:off x="1309800" y="13589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1</a:t>
              </a:r>
              <a:endParaRPr lang="pt-BR" sz="3200" kern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2330BC-7560-4F50-9675-81C5B17BDB37}"/>
              </a:ext>
            </a:extLst>
          </p:cNvPr>
          <p:cNvGrpSpPr/>
          <p:nvPr/>
        </p:nvGrpSpPr>
        <p:grpSpPr>
          <a:xfrm>
            <a:off x="3309262" y="1302143"/>
            <a:ext cx="2394857" cy="3324286"/>
            <a:chOff x="3309262" y="1302143"/>
            <a:chExt cx="2394857" cy="33242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C7A35B-8C5A-4300-8A9E-E0405600E9C2}"/>
                </a:ext>
              </a:extLst>
            </p:cNvPr>
            <p:cNvSpPr/>
            <p:nvPr/>
          </p:nvSpPr>
          <p:spPr>
            <a:xfrm>
              <a:off x="3309262" y="1605213"/>
              <a:ext cx="2394857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FB6E9C-B0DD-4730-A910-D121B12A0367}"/>
                </a:ext>
              </a:extLst>
            </p:cNvPr>
            <p:cNvSpPr/>
            <p:nvPr/>
          </p:nvSpPr>
          <p:spPr>
            <a:xfrm>
              <a:off x="3309262" y="2227266"/>
              <a:ext cx="2394857" cy="1613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pt-PT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 conclusões da investigação será verificada a nível Regional, incluindo HR e Legal.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8B0A5D-BF2D-43AF-A492-24DA9A4262F1}"/>
                </a:ext>
              </a:extLst>
            </p:cNvPr>
            <p:cNvSpPr/>
            <p:nvPr/>
          </p:nvSpPr>
          <p:spPr>
            <a:xfrm>
              <a:off x="4170628" y="13021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6F211A1E-E4F0-49F2-B34B-1A9C555609AE}"/>
                </a:ext>
              </a:extLst>
            </p:cNvPr>
            <p:cNvSpPr txBox="1">
              <a:spLocks/>
            </p:cNvSpPr>
            <p:nvPr/>
          </p:nvSpPr>
          <p:spPr>
            <a:xfrm>
              <a:off x="3994956" y="13665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2</a:t>
              </a:r>
              <a:endParaRPr lang="pt-BR" sz="3200" kern="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60BA60-7092-4961-83FA-4CB086270560}"/>
              </a:ext>
            </a:extLst>
          </p:cNvPr>
          <p:cNvGrpSpPr/>
          <p:nvPr/>
        </p:nvGrpSpPr>
        <p:grpSpPr>
          <a:xfrm>
            <a:off x="5943610" y="1302144"/>
            <a:ext cx="2394858" cy="3324285"/>
            <a:chOff x="5943610" y="1302144"/>
            <a:chExt cx="2394858" cy="33242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05C996-70A1-4C8C-88A2-482E8957E68A}"/>
                </a:ext>
              </a:extLst>
            </p:cNvPr>
            <p:cNvSpPr/>
            <p:nvPr/>
          </p:nvSpPr>
          <p:spPr>
            <a:xfrm>
              <a:off x="5943610" y="1605213"/>
              <a:ext cx="2394858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637C69-C5EA-4E54-AA6E-82E15FF65A2E}"/>
                </a:ext>
              </a:extLst>
            </p:cNvPr>
            <p:cNvSpPr/>
            <p:nvPr/>
          </p:nvSpPr>
          <p:spPr>
            <a:xfrm>
              <a:off x="5943610" y="1959429"/>
              <a:ext cx="2394858" cy="2229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pt-PT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 investigação, se seguirá um processo justo para determinar as medidas disciplinares adequadas.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244E4D-E731-43F8-9674-9B0A464DB79A}"/>
                </a:ext>
              </a:extLst>
            </p:cNvPr>
            <p:cNvSpPr/>
            <p:nvPr/>
          </p:nvSpPr>
          <p:spPr>
            <a:xfrm>
              <a:off x="6809078" y="1302144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D621FAB6-7AE3-43B2-A0BC-DBB49B09765D}"/>
                </a:ext>
              </a:extLst>
            </p:cNvPr>
            <p:cNvSpPr txBox="1">
              <a:spLocks/>
            </p:cNvSpPr>
            <p:nvPr/>
          </p:nvSpPr>
          <p:spPr>
            <a:xfrm>
              <a:off x="6633406" y="1366592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3</a:t>
              </a:r>
              <a:endParaRPr lang="pt-BR" sz="320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83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 err="1"/>
              <a:t>Porquê</a:t>
            </a:r>
            <a:r>
              <a:rPr lang="en-US" kern="0" dirty="0"/>
              <a:t> </a:t>
            </a:r>
            <a:r>
              <a:rPr lang="en-US" sz="3200" kern="0" dirty="0" err="1">
                <a:solidFill>
                  <a:srgbClr val="ED7D31"/>
                </a:solidFill>
                <a:latin typeface="Swis721 BlkEx BT" panose="020B0907040502030204" pitchFamily="34" charset="0"/>
              </a:rPr>
              <a:t>i</a:t>
            </a:r>
            <a:r>
              <a:rPr lang="en-US" kern="0" dirty="0" err="1">
                <a:latin typeface="Swis721 BlkEx BT" panose="020B0907040502030204" pitchFamily="34" charset="0"/>
              </a:rPr>
              <a:t>CARE</a:t>
            </a:r>
            <a:r>
              <a:rPr lang="en-US" kern="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DCA7A0-9EAD-47A3-955A-5F084694FA3D}"/>
              </a:ext>
            </a:extLst>
          </p:cNvPr>
          <p:cNvGrpSpPr/>
          <p:nvPr/>
        </p:nvGrpSpPr>
        <p:grpSpPr>
          <a:xfrm>
            <a:off x="10886" y="890337"/>
            <a:ext cx="12192000" cy="5047732"/>
            <a:chOff x="0" y="666750"/>
            <a:chExt cx="9144000" cy="3785799"/>
          </a:xfrm>
        </p:grpSpPr>
        <p:pic>
          <p:nvPicPr>
            <p:cNvPr id="17" name="Imagem 23" descr="Homem com roupa laranja&#10;&#10;Descrição gerada automaticamente">
              <a:extLst>
                <a:ext uri="{FF2B5EF4-FFF2-40B4-BE49-F238E27FC236}">
                  <a16:creationId xmlns:a16="http://schemas.microsoft.com/office/drawing/2014/main" id="{C50542BF-F140-4E21-A761-AD1E9F36D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b="15542"/>
            <a:stretch/>
          </p:blipFill>
          <p:spPr>
            <a:xfrm flipH="1">
              <a:off x="0" y="666751"/>
              <a:ext cx="9144000" cy="3785798"/>
            </a:xfrm>
            <a:prstGeom prst="rect">
              <a:avLst/>
            </a:prstGeom>
          </p:spPr>
        </p:pic>
        <p:pic>
          <p:nvPicPr>
            <p:cNvPr id="22" name="Imagem 21" descr="Homem com roupa laranja&#10;&#10;Descrição gerada automaticamente">
              <a:extLst>
                <a:ext uri="{FF2B5EF4-FFF2-40B4-BE49-F238E27FC236}">
                  <a16:creationId xmlns:a16="http://schemas.microsoft.com/office/drawing/2014/main" id="{BFF78439-F37A-41D4-AC85-4B8464DB9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r="43504" b="15965"/>
            <a:stretch/>
          </p:blipFill>
          <p:spPr>
            <a:xfrm flipH="1">
              <a:off x="5270796" y="666750"/>
              <a:ext cx="3873204" cy="3771899"/>
            </a:xfrm>
            <a:custGeom>
              <a:avLst/>
              <a:gdLst>
                <a:gd name="connsiteX0" fmla="*/ 1949419 w 3873204"/>
                <a:gd name="connsiteY0" fmla="*/ 0 h 3752848"/>
                <a:gd name="connsiteX1" fmla="*/ 0 w 3873204"/>
                <a:gd name="connsiteY1" fmla="*/ 0 h 3752848"/>
                <a:gd name="connsiteX2" fmla="*/ 0 w 3873204"/>
                <a:gd name="connsiteY2" fmla="*/ 3752848 h 3752848"/>
                <a:gd name="connsiteX3" fmla="*/ 3873204 w 3873204"/>
                <a:gd name="connsiteY3" fmla="*/ 3752848 h 375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3204" h="3752848">
                  <a:moveTo>
                    <a:pt x="1949419" y="0"/>
                  </a:moveTo>
                  <a:lnTo>
                    <a:pt x="0" y="0"/>
                  </a:lnTo>
                  <a:lnTo>
                    <a:pt x="0" y="3752848"/>
                  </a:lnTo>
                  <a:lnTo>
                    <a:pt x="3873204" y="3752848"/>
                  </a:lnTo>
                  <a:close/>
                </a:path>
              </a:pathLst>
            </a:cu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6FD2D01-3D14-4D85-ADE6-3CA8B587F365}"/>
              </a:ext>
            </a:extLst>
          </p:cNvPr>
          <p:cNvSpPr/>
          <p:nvPr/>
        </p:nvSpPr>
        <p:spPr>
          <a:xfrm>
            <a:off x="-10886" y="901224"/>
            <a:ext cx="9612086" cy="5013488"/>
          </a:xfrm>
          <a:custGeom>
            <a:avLst/>
            <a:gdLst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9601200 w 9601200"/>
              <a:gd name="connsiteY2" fmla="*/ 4991716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7075714 w 9601200"/>
              <a:gd name="connsiteY2" fmla="*/ 4948173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5035259"/>
              <a:gd name="connsiteX1" fmla="*/ 9601200 w 9601200"/>
              <a:gd name="connsiteY1" fmla="*/ 0 h 5035259"/>
              <a:gd name="connsiteX2" fmla="*/ 7064828 w 9601200"/>
              <a:gd name="connsiteY2" fmla="*/ 5035259 h 5035259"/>
              <a:gd name="connsiteX3" fmla="*/ 0 w 9601200"/>
              <a:gd name="connsiteY3" fmla="*/ 4991716 h 5035259"/>
              <a:gd name="connsiteX4" fmla="*/ 0 w 9601200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4991716 h 5035259"/>
              <a:gd name="connsiteX4" fmla="*/ 10886 w 9612086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5013488 h 5035259"/>
              <a:gd name="connsiteX4" fmla="*/ 10886 w 9612086"/>
              <a:gd name="connsiteY4" fmla="*/ 0 h 5035259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97485 w 9612086"/>
              <a:gd name="connsiteY2" fmla="*/ 4795774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64827 w 9612086"/>
              <a:gd name="connsiteY2" fmla="*/ 5013488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6" h="5013488">
                <a:moveTo>
                  <a:pt x="10886" y="0"/>
                </a:moveTo>
                <a:lnTo>
                  <a:pt x="9612086" y="0"/>
                </a:lnTo>
                <a:lnTo>
                  <a:pt x="7064827" y="5013488"/>
                </a:lnTo>
                <a:lnTo>
                  <a:pt x="0" y="5013488"/>
                </a:lnTo>
                <a:cubicBezTo>
                  <a:pt x="3629" y="3349583"/>
                  <a:pt x="7257" y="1663905"/>
                  <a:pt x="1088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7D56FA-3C6C-4758-B9D9-191686D7711A}"/>
              </a:ext>
            </a:extLst>
          </p:cNvPr>
          <p:cNvSpPr/>
          <p:nvPr/>
        </p:nvSpPr>
        <p:spPr>
          <a:xfrm>
            <a:off x="674915" y="1616100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F32539-9F4D-4B6E-87E8-D83E424F49C1}"/>
              </a:ext>
            </a:extLst>
          </p:cNvPr>
          <p:cNvSpPr/>
          <p:nvPr/>
        </p:nvSpPr>
        <p:spPr>
          <a:xfrm>
            <a:off x="674915" y="1926387"/>
            <a:ext cx="2133599" cy="253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pt-PT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cumprimento das Regras Cardinais é um passo mais na demostração do compromisso com a cultura </a:t>
            </a:r>
            <a:r>
              <a:rPr lang="pt-PT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iCARE</a:t>
            </a:r>
            <a:endParaRPr lang="pt-PT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E8E38B6-7CFD-41E7-BD5D-D7FD39D85927}"/>
              </a:ext>
            </a:extLst>
          </p:cNvPr>
          <p:cNvSpPr/>
          <p:nvPr/>
        </p:nvSpPr>
        <p:spPr>
          <a:xfrm>
            <a:off x="3019788" y="1605213"/>
            <a:ext cx="2133599" cy="3021216"/>
          </a:xfrm>
          <a:prstGeom prst="roundRect">
            <a:avLst/>
          </a:prstGeom>
          <a:solidFill>
            <a:srgbClr val="808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6AAC31-B038-4C05-B000-14069F9CA5FC}"/>
              </a:ext>
            </a:extLst>
          </p:cNvPr>
          <p:cNvSpPr/>
          <p:nvPr/>
        </p:nvSpPr>
        <p:spPr>
          <a:xfrm>
            <a:off x="3019789" y="1926387"/>
            <a:ext cx="2133598" cy="222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pt-PT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Tens a autoridade de parar a atividade se verificares que não é seguro continuar com a tarefa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19062AB-630C-4EBF-8C89-1802B18AE7B9}"/>
              </a:ext>
            </a:extLst>
          </p:cNvPr>
          <p:cNvSpPr/>
          <p:nvPr/>
        </p:nvSpPr>
        <p:spPr>
          <a:xfrm>
            <a:off x="5315443" y="1605213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94783B-6B45-4B9B-900E-F08496FDFDB9}"/>
              </a:ext>
            </a:extLst>
          </p:cNvPr>
          <p:cNvSpPr/>
          <p:nvPr/>
        </p:nvSpPr>
        <p:spPr>
          <a:xfrm>
            <a:off x="5315444" y="2080275"/>
            <a:ext cx="2084094" cy="192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pt-PT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 autoridade, implica a responsabilidade de trabalhar sempre de forma segura.</a:t>
            </a:r>
          </a:p>
        </p:txBody>
      </p:sp>
      <p:sp>
        <p:nvSpPr>
          <p:cNvPr id="39" name="CaixaDeTexto 6">
            <a:extLst>
              <a:ext uri="{FF2B5EF4-FFF2-40B4-BE49-F238E27FC236}">
                <a16:creationId xmlns:a16="http://schemas.microsoft.com/office/drawing/2014/main" id="{0B05FB74-F0C1-462D-8A2B-466F55DD80CE}"/>
              </a:ext>
            </a:extLst>
          </p:cNvPr>
          <p:cNvSpPr txBox="1"/>
          <p:nvPr/>
        </p:nvSpPr>
        <p:spPr>
          <a:xfrm>
            <a:off x="1545405" y="5100869"/>
            <a:ext cx="52866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</a:t>
            </a:r>
            <a:r>
              <a:rPr lang="en-US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sempre</a:t>
            </a:r>
            <a:r>
              <a:rPr lang="en-US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n-US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forma </a:t>
            </a: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segura</a:t>
            </a:r>
            <a:r>
              <a:rPr lang="en-US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fazer</a:t>
            </a:r>
            <a:r>
              <a:rPr lang="en-US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</a:t>
            </a: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coisas</a:t>
            </a:r>
            <a:r>
              <a:rPr lang="en-US" sz="2200" b="1" i="1" u="sng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AU" sz="2200" b="1" i="1" u="sng" kern="0" dirty="0">
              <a:solidFill>
                <a:srgbClr val="F6D3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8B882D6-56E9-47E9-9AE5-5BDB933ED2BB}"/>
              </a:ext>
            </a:extLst>
          </p:cNvPr>
          <p:cNvCxnSpPr/>
          <p:nvPr/>
        </p:nvCxnSpPr>
        <p:spPr>
          <a:xfrm>
            <a:off x="2303568" y="679104"/>
            <a:ext cx="165241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7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337"/>
            <a:ext cx="12192000" cy="4991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2000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38404C-6101-4863-B6A5-C7157F9D1DD9}"/>
              </a:ext>
            </a:extLst>
          </p:cNvPr>
          <p:cNvGrpSpPr/>
          <p:nvPr/>
        </p:nvGrpSpPr>
        <p:grpSpPr>
          <a:xfrm>
            <a:off x="850655" y="1536397"/>
            <a:ext cx="8467145" cy="432345"/>
            <a:chOff x="906167" y="1481371"/>
            <a:chExt cx="5989497" cy="43234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BD7787-76EC-4787-8CFA-A6D52244642F}"/>
                </a:ext>
              </a:extLst>
            </p:cNvPr>
            <p:cNvSpPr/>
            <p:nvPr/>
          </p:nvSpPr>
          <p:spPr>
            <a:xfrm>
              <a:off x="1020156" y="1507478"/>
              <a:ext cx="587550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890AAD-AC78-4F95-BE96-67EF6C021E74}"/>
                </a:ext>
              </a:extLst>
            </p:cNvPr>
            <p:cNvSpPr/>
            <p:nvPr/>
          </p:nvSpPr>
          <p:spPr>
            <a:xfrm>
              <a:off x="906167" y="1481371"/>
              <a:ext cx="490796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0DC4B2-B28E-485C-8A83-B1D0915540DD}"/>
                </a:ext>
              </a:extLst>
            </p:cNvPr>
            <p:cNvSpPr/>
            <p:nvPr/>
          </p:nvSpPr>
          <p:spPr>
            <a:xfrm>
              <a:off x="1522077" y="1509889"/>
              <a:ext cx="519617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Como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foram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elaboradas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estas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Regras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Cardinais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Harsco?</a:t>
              </a:r>
            </a:p>
          </p:txBody>
        </p:sp>
      </p:grpSp>
      <p:pic>
        <p:nvPicPr>
          <p:cNvPr id="10" name="Graphic 9" descr="Magnifying glass">
            <a:extLst>
              <a:ext uri="{FF2B5EF4-FFF2-40B4-BE49-F238E27FC236}">
                <a16:creationId xmlns:a16="http://schemas.microsoft.com/office/drawing/2014/main" id="{A5B2080D-894D-405D-B524-E78E39B9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103" y="1599091"/>
            <a:ext cx="350924" cy="3509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967FAA-E008-49C2-A5D5-7C68D5182E76}"/>
              </a:ext>
            </a:extLst>
          </p:cNvPr>
          <p:cNvGrpSpPr/>
          <p:nvPr/>
        </p:nvGrpSpPr>
        <p:grpSpPr>
          <a:xfrm>
            <a:off x="842742" y="2186160"/>
            <a:ext cx="8475057" cy="432345"/>
            <a:chOff x="906167" y="1481371"/>
            <a:chExt cx="5997409" cy="43234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03FC520-E139-49EB-9975-35BE965CE551}"/>
                </a:ext>
              </a:extLst>
            </p:cNvPr>
            <p:cNvSpPr/>
            <p:nvPr/>
          </p:nvSpPr>
          <p:spPr>
            <a:xfrm>
              <a:off x="935800" y="1507478"/>
              <a:ext cx="5967776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7B2ED1-3761-45B9-9797-92CEB40540C0}"/>
                </a:ext>
              </a:extLst>
            </p:cNvPr>
            <p:cNvSpPr/>
            <p:nvPr/>
          </p:nvSpPr>
          <p:spPr>
            <a:xfrm>
              <a:off x="906167" y="1481371"/>
              <a:ext cx="490985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82929D-27A8-4260-85EB-87BB2AE7F1DA}"/>
                </a:ext>
              </a:extLst>
            </p:cNvPr>
            <p:cNvSpPr/>
            <p:nvPr/>
          </p:nvSpPr>
          <p:spPr>
            <a:xfrm>
              <a:off x="1527915" y="1495577"/>
              <a:ext cx="37629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 que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são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as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Regras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Cardinais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da Harsco?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1FDBB8-931E-4490-B951-75F222A48DB1}"/>
              </a:ext>
            </a:extLst>
          </p:cNvPr>
          <p:cNvGrpSpPr/>
          <p:nvPr/>
        </p:nvGrpSpPr>
        <p:grpSpPr>
          <a:xfrm>
            <a:off x="842744" y="2801775"/>
            <a:ext cx="8475057" cy="432345"/>
            <a:chOff x="898256" y="1481371"/>
            <a:chExt cx="5997408" cy="432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BBFDD8-DF30-4011-ADBA-47341B70089B}"/>
                </a:ext>
              </a:extLst>
            </p:cNvPr>
            <p:cNvSpPr/>
            <p:nvPr/>
          </p:nvSpPr>
          <p:spPr>
            <a:xfrm>
              <a:off x="927886" y="1507478"/>
              <a:ext cx="596777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4BE10E6-EF4A-4910-A88A-BD694D96EB5F}"/>
                </a:ext>
              </a:extLst>
            </p:cNvPr>
            <p:cNvSpPr/>
            <p:nvPr/>
          </p:nvSpPr>
          <p:spPr>
            <a:xfrm>
              <a:off x="898256" y="1481371"/>
              <a:ext cx="496584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21CFB7-A7B0-4056-9D92-EAAF80C9C065}"/>
                </a:ext>
              </a:extLst>
            </p:cNvPr>
            <p:cNvSpPr/>
            <p:nvPr/>
          </p:nvSpPr>
          <p:spPr>
            <a:xfrm>
              <a:off x="1520002" y="1511650"/>
              <a:ext cx="43789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 que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acontece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se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não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cumprir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as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Regra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Cardinal?</a:t>
              </a:r>
            </a:p>
          </p:txBody>
        </p:sp>
      </p:grpSp>
      <p:pic>
        <p:nvPicPr>
          <p:cNvPr id="19" name="Graphic 18" descr="Gears">
            <a:extLst>
              <a:ext uri="{FF2B5EF4-FFF2-40B4-BE49-F238E27FC236}">
                <a16:creationId xmlns:a16="http://schemas.microsoft.com/office/drawing/2014/main" id="{E22D523D-9838-43C4-A3E7-B0C9559FC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00000">
            <a:off x="971051" y="2183472"/>
            <a:ext cx="437200" cy="437200"/>
          </a:xfrm>
          <a:prstGeom prst="rect">
            <a:avLst/>
          </a:prstGeom>
        </p:spPr>
      </p:pic>
      <p:pic>
        <p:nvPicPr>
          <p:cNvPr id="20" name="Graphic 19" descr="Question mark">
            <a:extLst>
              <a:ext uri="{FF2B5EF4-FFF2-40B4-BE49-F238E27FC236}">
                <a16:creationId xmlns:a16="http://schemas.microsoft.com/office/drawing/2014/main" id="{28CECD5B-40D6-4FF7-8369-FEF9CA35F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2103" y="282299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Como?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116" y="893044"/>
            <a:ext cx="7447881" cy="4979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91998" cy="5000509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0"/>
                </a:schemeClr>
              </a:gs>
              <a:gs pos="4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6C0398-5236-4BB5-9A46-60F9A2101059}"/>
              </a:ext>
            </a:extLst>
          </p:cNvPr>
          <p:cNvSpPr/>
          <p:nvPr/>
        </p:nvSpPr>
        <p:spPr>
          <a:xfrm>
            <a:off x="1340421" y="1357683"/>
            <a:ext cx="5010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REGRAS CARDINAIS DA HARSCO FORAM ELABORADAS: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0180B1-94FC-478C-BB66-BFF2901382F8}"/>
              </a:ext>
            </a:extLst>
          </p:cNvPr>
          <p:cNvCxnSpPr>
            <a:cxnSpLocks/>
          </p:cNvCxnSpPr>
          <p:nvPr/>
        </p:nvCxnSpPr>
        <p:spPr>
          <a:xfrm>
            <a:off x="2677213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A67ACB-6344-4B4F-8102-89006B3EFD18}"/>
              </a:ext>
            </a:extLst>
          </p:cNvPr>
          <p:cNvCxnSpPr>
            <a:cxnSpLocks/>
          </p:cNvCxnSpPr>
          <p:nvPr/>
        </p:nvCxnSpPr>
        <p:spPr>
          <a:xfrm>
            <a:off x="4903556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4C69167-EF6C-45A6-A4A2-CE38B0B8F583}"/>
              </a:ext>
            </a:extLst>
          </p:cNvPr>
          <p:cNvSpPr/>
          <p:nvPr/>
        </p:nvSpPr>
        <p:spPr>
          <a:xfrm>
            <a:off x="696686" y="4990258"/>
            <a:ext cx="6225629" cy="8854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ixaDeTexto 12">
            <a:extLst>
              <a:ext uri="{FF2B5EF4-FFF2-40B4-BE49-F238E27FC236}">
                <a16:creationId xmlns:a16="http://schemas.microsoft.com/office/drawing/2014/main" id="{A49352FD-70A5-4694-9C03-B32BB0D9805F}"/>
              </a:ext>
            </a:extLst>
          </p:cNvPr>
          <p:cNvSpPr txBox="1"/>
          <p:nvPr/>
        </p:nvSpPr>
        <p:spPr>
          <a:xfrm>
            <a:off x="726883" y="5016025"/>
            <a:ext cx="60966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Estas regras não são novas medidas ou novos controles preventivos, estão presentes inerentemente em nossos procedimentos há muitos anos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07EDDC-8C84-4226-8061-4F88C4E94405}"/>
              </a:ext>
            </a:extLst>
          </p:cNvPr>
          <p:cNvSpPr/>
          <p:nvPr/>
        </p:nvSpPr>
        <p:spPr>
          <a:xfrm>
            <a:off x="726883" y="1236242"/>
            <a:ext cx="6195432" cy="949010"/>
          </a:xfrm>
          <a:prstGeom prst="rect">
            <a:avLst/>
          </a:prstGeom>
          <a:noFill/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E9BD03-B7F3-41D9-9734-1D841825C772}"/>
              </a:ext>
            </a:extLst>
          </p:cNvPr>
          <p:cNvCxnSpPr>
            <a:cxnSpLocks/>
          </p:cNvCxnSpPr>
          <p:nvPr/>
        </p:nvCxnSpPr>
        <p:spPr>
          <a:xfrm>
            <a:off x="6922315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B48C2F-DBA9-42CA-B28B-B60418DE5465}"/>
              </a:ext>
            </a:extLst>
          </p:cNvPr>
          <p:cNvCxnSpPr>
            <a:cxnSpLocks/>
          </p:cNvCxnSpPr>
          <p:nvPr/>
        </p:nvCxnSpPr>
        <p:spPr>
          <a:xfrm>
            <a:off x="726883" y="2212161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E74B4EE-29B7-420C-898B-1DD248AADD6C}"/>
              </a:ext>
            </a:extLst>
          </p:cNvPr>
          <p:cNvGrpSpPr/>
          <p:nvPr/>
        </p:nvGrpSpPr>
        <p:grpSpPr>
          <a:xfrm>
            <a:off x="812939" y="2373826"/>
            <a:ext cx="1787571" cy="2412294"/>
            <a:chOff x="812939" y="2373826"/>
            <a:chExt cx="1787571" cy="2412294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697972A-EFB4-4211-B996-D078B893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0421" y="2373826"/>
              <a:ext cx="609600" cy="7429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7CAA48-4A0C-4CD0-A4D2-113D3F04020D}"/>
                </a:ext>
              </a:extLst>
            </p:cNvPr>
            <p:cNvSpPr/>
            <p:nvPr/>
          </p:nvSpPr>
          <p:spPr>
            <a:xfrm>
              <a:off x="812939" y="3462681"/>
              <a:ext cx="178757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1600" dirty="0">
                  <a:solidFill>
                    <a:schemeClr val="bg1"/>
                  </a:solidFill>
                  <a:latin typeface="Open Sans" panose="020B0606030504020204"/>
                </a:rPr>
                <a:t>Revisão dos riscos importantes das operações da Harsco 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D9CDA7-E62B-443B-8FDD-2A6BA8642FDA}"/>
                </a:ext>
              </a:extLst>
            </p:cNvPr>
            <p:cNvSpPr/>
            <p:nvPr/>
          </p:nvSpPr>
          <p:spPr>
            <a:xfrm>
              <a:off x="1567497" y="3278550"/>
              <a:ext cx="155448" cy="155448"/>
            </a:xfrm>
            <a:prstGeom prst="ellipse">
              <a:avLst/>
            </a:prstGeom>
            <a:solidFill>
              <a:srgbClr val="808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6DEBB3-7AC7-4F8B-BB5A-8EF179D93C19}"/>
                </a:ext>
              </a:extLst>
            </p:cNvPr>
            <p:cNvSpPr/>
            <p:nvPr/>
          </p:nvSpPr>
          <p:spPr>
            <a:xfrm>
              <a:off x="1462467" y="2541133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B64835-5337-4E3E-B4C4-0402A6AE0E60}"/>
                </a:ext>
              </a:extLst>
            </p:cNvPr>
            <p:cNvCxnSpPr/>
            <p:nvPr/>
          </p:nvCxnSpPr>
          <p:spPr>
            <a:xfrm>
              <a:off x="1644522" y="3050051"/>
              <a:ext cx="0" cy="233588"/>
            </a:xfrm>
            <a:prstGeom prst="line">
              <a:avLst/>
            </a:prstGeom>
            <a:ln w="19050">
              <a:solidFill>
                <a:srgbClr val="808D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C6101D-C38E-4BFB-80F0-F5C407ED47F1}"/>
              </a:ext>
            </a:extLst>
          </p:cNvPr>
          <p:cNvGrpSpPr/>
          <p:nvPr/>
        </p:nvGrpSpPr>
        <p:grpSpPr>
          <a:xfrm>
            <a:off x="2966288" y="2379736"/>
            <a:ext cx="1701133" cy="2452406"/>
            <a:chOff x="2966288" y="2379736"/>
            <a:chExt cx="1701133" cy="2452406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FAB60BF-9E79-42C1-A768-4DCB6CF65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02740" y="2379736"/>
              <a:ext cx="609600" cy="74295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2DA945-162C-47FE-96EA-B657245E7113}"/>
                </a:ext>
              </a:extLst>
            </p:cNvPr>
            <p:cNvSpPr/>
            <p:nvPr/>
          </p:nvSpPr>
          <p:spPr>
            <a:xfrm>
              <a:off x="3731517" y="3282938"/>
              <a:ext cx="155448" cy="155448"/>
            </a:xfrm>
            <a:prstGeom prst="ellipse">
              <a:avLst/>
            </a:prstGeom>
            <a:solidFill>
              <a:srgbClr val="5A9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F59148-0CFE-4B9D-AB51-E20296C697DD}"/>
                </a:ext>
              </a:extLst>
            </p:cNvPr>
            <p:cNvSpPr/>
            <p:nvPr/>
          </p:nvSpPr>
          <p:spPr>
            <a:xfrm>
              <a:off x="2966288" y="3508703"/>
              <a:ext cx="170113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1600" dirty="0">
                  <a:solidFill>
                    <a:schemeClr val="bg1"/>
                  </a:solidFill>
                  <a:latin typeface="Open Sans" panose="020B0606030504020204"/>
                </a:rPr>
                <a:t>Revisão dos incidentes graves que ocorreram na Harsco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A9A806-E8F4-4B2B-AE2B-F6CC39E483B1}"/>
                </a:ext>
              </a:extLst>
            </p:cNvPr>
            <p:cNvSpPr/>
            <p:nvPr/>
          </p:nvSpPr>
          <p:spPr>
            <a:xfrm>
              <a:off x="3621930" y="2550749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A1237F2-86F9-4F3D-81F6-B0303AE8AB8E}"/>
                </a:ext>
              </a:extLst>
            </p:cNvPr>
            <p:cNvCxnSpPr/>
            <p:nvPr/>
          </p:nvCxnSpPr>
          <p:spPr>
            <a:xfrm>
              <a:off x="3807540" y="3071429"/>
              <a:ext cx="0" cy="233588"/>
            </a:xfrm>
            <a:prstGeom prst="line">
              <a:avLst/>
            </a:prstGeom>
            <a:ln w="19050">
              <a:solidFill>
                <a:srgbClr val="5A95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2746FC-FD33-4E56-85BB-A808156C5594}"/>
              </a:ext>
            </a:extLst>
          </p:cNvPr>
          <p:cNvGrpSpPr/>
          <p:nvPr/>
        </p:nvGrpSpPr>
        <p:grpSpPr>
          <a:xfrm>
            <a:off x="4910360" y="2379736"/>
            <a:ext cx="2031462" cy="2203115"/>
            <a:chOff x="4910360" y="2379736"/>
            <a:chExt cx="2031462" cy="220311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8C2D2B-F566-4BDF-8567-3D8F7CF44A4C}"/>
                </a:ext>
              </a:extLst>
            </p:cNvPr>
            <p:cNvSpPr/>
            <p:nvPr/>
          </p:nvSpPr>
          <p:spPr>
            <a:xfrm>
              <a:off x="4910360" y="3505633"/>
              <a:ext cx="203146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1600" dirty="0">
                  <a:solidFill>
                    <a:schemeClr val="bg1"/>
                  </a:solidFill>
                  <a:latin typeface="Open Sans" panose="020B0606030504020204"/>
                </a:rPr>
                <a:t>Revisão das melhores regras do setor da industria siderúrgica 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167B27-67E5-455B-9644-52A5C18D67FA}"/>
                </a:ext>
              </a:extLst>
            </p:cNvPr>
            <p:cNvSpPr/>
            <p:nvPr/>
          </p:nvSpPr>
          <p:spPr>
            <a:xfrm>
              <a:off x="5859790" y="3279890"/>
              <a:ext cx="155448" cy="155448"/>
            </a:xfrm>
            <a:prstGeom prst="ellipse">
              <a:avLst/>
            </a:prstGeom>
            <a:solidFill>
              <a:srgbClr val="B8D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4FAEFC1-8886-4835-9BF6-C1106283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2714" y="2379736"/>
              <a:ext cx="609600" cy="74295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34F0F1-B434-44FA-A74F-C5407BD700EA}"/>
                </a:ext>
              </a:extLst>
            </p:cNvPr>
            <p:cNvSpPr/>
            <p:nvPr/>
          </p:nvSpPr>
          <p:spPr>
            <a:xfrm>
              <a:off x="5742589" y="2543094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A10CFF-CA3D-4F8E-B53A-1E83D4B7DAF4}"/>
                </a:ext>
              </a:extLst>
            </p:cNvPr>
            <p:cNvCxnSpPr/>
            <p:nvPr/>
          </p:nvCxnSpPr>
          <p:spPr>
            <a:xfrm>
              <a:off x="5937514" y="3071429"/>
              <a:ext cx="0" cy="233588"/>
            </a:xfrm>
            <a:prstGeom prst="line">
              <a:avLst/>
            </a:prstGeom>
            <a:ln w="19050">
              <a:solidFill>
                <a:srgbClr val="B8D8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1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O </a:t>
            </a:r>
            <a:r>
              <a:rPr lang="en-US" kern="0" dirty="0" err="1"/>
              <a:t>Quê</a:t>
            </a:r>
            <a:r>
              <a:rPr lang="en-US" kern="0" dirty="0"/>
              <a:t>?</a:t>
            </a:r>
            <a:br>
              <a:rPr lang="en-US" kern="0" dirty="0"/>
            </a:b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45384-E8E2-4002-989A-78F474B5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65282"/>
            <a:ext cx="12198435" cy="50005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1AAB05-9562-40BB-9369-E0F1D8AF86FF}"/>
              </a:ext>
            </a:extLst>
          </p:cNvPr>
          <p:cNvSpPr/>
          <p:nvPr/>
        </p:nvSpPr>
        <p:spPr>
          <a:xfrm>
            <a:off x="0" y="865282"/>
            <a:ext cx="12192000" cy="50167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5C579E-7A70-4631-B25A-CC0CDF1FC22C}"/>
              </a:ext>
            </a:extLst>
          </p:cNvPr>
          <p:cNvCxnSpPr>
            <a:cxnSpLocks/>
          </p:cNvCxnSpPr>
          <p:nvPr/>
        </p:nvCxnSpPr>
        <p:spPr>
          <a:xfrm>
            <a:off x="0" y="2188029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344A86-F46C-4271-994A-D162717EB322}"/>
              </a:ext>
            </a:extLst>
          </p:cNvPr>
          <p:cNvCxnSpPr>
            <a:cxnSpLocks/>
          </p:cNvCxnSpPr>
          <p:nvPr/>
        </p:nvCxnSpPr>
        <p:spPr>
          <a:xfrm>
            <a:off x="0" y="3287490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009A1A5-7D40-4E5D-B2A1-3B73CF03B72B}"/>
              </a:ext>
            </a:extLst>
          </p:cNvPr>
          <p:cNvSpPr/>
          <p:nvPr/>
        </p:nvSpPr>
        <p:spPr>
          <a:xfrm>
            <a:off x="1099456" y="1436477"/>
            <a:ext cx="8874537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Regras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Cardinais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PT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foram estabelecidas para ajudar a prevenir acidentes fatais na Harsco.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3EED8A-3685-4701-8C17-3AD286616132}"/>
              </a:ext>
            </a:extLst>
          </p:cNvPr>
          <p:cNvSpPr/>
          <p:nvPr/>
        </p:nvSpPr>
        <p:spPr>
          <a:xfrm>
            <a:off x="1099456" y="2296412"/>
            <a:ext cx="9496826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Usadas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combinação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PT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 o resto dos controles existentes, elas nos ajudarão a trabalhar da forma mais segura nas nossas atividades.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DF9657-E887-410C-913E-B22EA61E4B48}"/>
              </a:ext>
            </a:extLst>
          </p:cNvPr>
          <p:cNvSpPr/>
          <p:nvPr/>
        </p:nvSpPr>
        <p:spPr>
          <a:xfrm>
            <a:off x="1099457" y="3416719"/>
            <a:ext cx="9079258" cy="99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pt-PT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Estas Regras são Medidas Preventivas </a:t>
            </a:r>
            <a:r>
              <a:rPr lang="pt-PT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podem ser aplicadas por todos os funcionários, contratados, trabalhadores temporários e visitantes devem aplicar e fazer cumprir, e são responsáveis a nível pessoal do seu cumprimento.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D0488C-61E8-4E39-8ADD-94884299B260}"/>
              </a:ext>
            </a:extLst>
          </p:cNvPr>
          <p:cNvCxnSpPr>
            <a:cxnSpLocks/>
          </p:cNvCxnSpPr>
          <p:nvPr/>
        </p:nvCxnSpPr>
        <p:spPr>
          <a:xfrm>
            <a:off x="0" y="4419601"/>
            <a:ext cx="7881257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6506D-F941-41ED-BD97-AC6EC79A309F}"/>
              </a:ext>
            </a:extLst>
          </p:cNvPr>
          <p:cNvSpPr/>
          <p:nvPr/>
        </p:nvSpPr>
        <p:spPr>
          <a:xfrm>
            <a:off x="838199" y="1384218"/>
            <a:ext cx="130629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8C764C-B681-4D10-A399-7BBE44AE3292}"/>
              </a:ext>
            </a:extLst>
          </p:cNvPr>
          <p:cNvSpPr/>
          <p:nvPr/>
        </p:nvSpPr>
        <p:spPr>
          <a:xfrm>
            <a:off x="838199" y="2496296"/>
            <a:ext cx="130452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AD8FDD-6D65-467C-8AC3-94C458349413}"/>
              </a:ext>
            </a:extLst>
          </p:cNvPr>
          <p:cNvSpPr/>
          <p:nvPr/>
        </p:nvSpPr>
        <p:spPr>
          <a:xfrm>
            <a:off x="816517" y="3510777"/>
            <a:ext cx="130452" cy="908824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AS REGRAS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339" y="895756"/>
            <a:ext cx="8856109" cy="4981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870170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4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650560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2348" y="1679614"/>
            <a:ext cx="4953000" cy="923330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	Drogas e </a:t>
            </a:r>
            <a:r>
              <a:rPr lang="en-US" sz="2800" b="1" dirty="0" err="1">
                <a:solidFill>
                  <a:schemeClr val="bg1"/>
                </a:solidFill>
              </a:rPr>
              <a:t>Álcool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err="1">
                <a:solidFill>
                  <a:schemeClr val="bg1"/>
                </a:solidFill>
              </a:rPr>
              <a:t>Apto</a:t>
            </a:r>
            <a:r>
              <a:rPr lang="en-US" sz="2800" dirty="0">
                <a:solidFill>
                  <a:schemeClr val="bg1"/>
                </a:solidFill>
              </a:rPr>
              <a:t> para o </a:t>
            </a:r>
            <a:r>
              <a:rPr lang="en-US" sz="2800" dirty="0" err="1">
                <a:solidFill>
                  <a:schemeClr val="bg1"/>
                </a:solidFill>
              </a:rPr>
              <a:t>trabalho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87409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PT" kern="0" dirty="0">
                <a:solidFill>
                  <a:schemeClr val="bg1"/>
                </a:solidFill>
              </a:rPr>
              <a:t>Irei SEMPRE trabalhar em ótimas condições e SEM ESTAR SOB A INFLUÊNCIA de drogas ou álcool.</a:t>
            </a:r>
            <a:endParaRPr lang="pt-BR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1996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08CD2BD0-4634-420A-9E85-14A04874E9C1}"/>
              </a:ext>
            </a:extLst>
          </p:cNvPr>
          <p:cNvSpPr/>
          <p:nvPr/>
        </p:nvSpPr>
        <p:spPr>
          <a:xfrm>
            <a:off x="7551190" y="1468506"/>
            <a:ext cx="3463787" cy="3463787"/>
          </a:xfrm>
          <a:prstGeom prst="noSmoking">
            <a:avLst>
              <a:gd name="adj" fmla="val 9216"/>
            </a:avLst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áfico 33">
            <a:extLst>
              <a:ext uri="{FF2B5EF4-FFF2-40B4-BE49-F238E27FC236}">
                <a16:creationId xmlns:a16="http://schemas.microsoft.com/office/drawing/2014/main" id="{3B8ABFF8-C035-4F0E-97B3-B755B4EB9936}"/>
              </a:ext>
            </a:extLst>
          </p:cNvPr>
          <p:cNvGrpSpPr/>
          <p:nvPr/>
        </p:nvGrpSpPr>
        <p:grpSpPr>
          <a:xfrm>
            <a:off x="368886" y="1763580"/>
            <a:ext cx="813816" cy="813816"/>
            <a:chOff x="-1239400" y="2231835"/>
            <a:chExt cx="940515" cy="94051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8BF87A-6861-4B98-8E7B-8073B814289D}"/>
                </a:ext>
              </a:extLst>
            </p:cNvPr>
            <p:cNvSpPr/>
            <p:nvPr/>
          </p:nvSpPr>
          <p:spPr>
            <a:xfrm>
              <a:off x="-661745" y="2577066"/>
              <a:ext cx="23644" cy="84944"/>
            </a:xfrm>
            <a:custGeom>
              <a:avLst/>
              <a:gdLst>
                <a:gd name="connsiteX0" fmla="*/ 657 w 23644"/>
                <a:gd name="connsiteY0" fmla="*/ 657 h 84943"/>
                <a:gd name="connsiteX1" fmla="*/ 23811 w 23644"/>
                <a:gd name="connsiteY1" fmla="*/ 657 h 84943"/>
                <a:gd name="connsiteX2" fmla="*/ 23811 w 23644"/>
                <a:gd name="connsiteY2" fmla="*/ 84585 h 84943"/>
                <a:gd name="connsiteX3" fmla="*/ 657 w 23644"/>
                <a:gd name="connsiteY3" fmla="*/ 84585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44" h="84943">
                  <a:moveTo>
                    <a:pt x="657" y="657"/>
                  </a:moveTo>
                  <a:lnTo>
                    <a:pt x="23811" y="657"/>
                  </a:lnTo>
                  <a:lnTo>
                    <a:pt x="23811" y="84585"/>
                  </a:lnTo>
                  <a:lnTo>
                    <a:pt x="657" y="84585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8A1ACDF-4BF7-454F-92E1-6D9C1D1C6EE6}"/>
                </a:ext>
              </a:extLst>
            </p:cNvPr>
            <p:cNvSpPr/>
            <p:nvPr/>
          </p:nvSpPr>
          <p:spPr>
            <a:xfrm>
              <a:off x="-734035" y="2380671"/>
              <a:ext cx="47288" cy="169888"/>
            </a:xfrm>
            <a:custGeom>
              <a:avLst/>
              <a:gdLst>
                <a:gd name="connsiteX0" fmla="*/ 23802 w 47288"/>
                <a:gd name="connsiteY0" fmla="*/ 157672 h 169887"/>
                <a:gd name="connsiteX1" fmla="*/ 35379 w 47288"/>
                <a:gd name="connsiteY1" fmla="*/ 169249 h 169887"/>
                <a:gd name="connsiteX2" fmla="*/ 46956 w 47288"/>
                <a:gd name="connsiteY2" fmla="*/ 157672 h 169887"/>
                <a:gd name="connsiteX3" fmla="*/ 33566 w 47288"/>
                <a:gd name="connsiteY3" fmla="*/ 115095 h 169887"/>
                <a:gd name="connsiteX4" fmla="*/ 23802 w 47288"/>
                <a:gd name="connsiteY4" fmla="*/ 84953 h 169887"/>
                <a:gd name="connsiteX5" fmla="*/ 33566 w 47288"/>
                <a:gd name="connsiteY5" fmla="*/ 54811 h 169887"/>
                <a:gd name="connsiteX6" fmla="*/ 46956 w 47288"/>
                <a:gd name="connsiteY6" fmla="*/ 12234 h 169887"/>
                <a:gd name="connsiteX7" fmla="*/ 35379 w 47288"/>
                <a:gd name="connsiteY7" fmla="*/ 657 h 169887"/>
                <a:gd name="connsiteX8" fmla="*/ 23802 w 47288"/>
                <a:gd name="connsiteY8" fmla="*/ 12234 h 169887"/>
                <a:gd name="connsiteX9" fmla="*/ 14038 w 47288"/>
                <a:gd name="connsiteY9" fmla="*/ 42376 h 169887"/>
                <a:gd name="connsiteX10" fmla="*/ 657 w 47288"/>
                <a:gd name="connsiteY10" fmla="*/ 84953 h 169887"/>
                <a:gd name="connsiteX11" fmla="*/ 14038 w 47288"/>
                <a:gd name="connsiteY11" fmla="*/ 127530 h 169887"/>
                <a:gd name="connsiteX12" fmla="*/ 23802 w 47288"/>
                <a:gd name="connsiteY12" fmla="*/ 157672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23802" y="157672"/>
                  </a:moveTo>
                  <a:cubicBezTo>
                    <a:pt x="23802" y="164064"/>
                    <a:pt x="28977" y="169249"/>
                    <a:pt x="35379" y="169249"/>
                  </a:cubicBezTo>
                  <a:cubicBezTo>
                    <a:pt x="41780" y="169249"/>
                    <a:pt x="46956" y="164064"/>
                    <a:pt x="46956" y="157672"/>
                  </a:cubicBezTo>
                  <a:cubicBezTo>
                    <a:pt x="46956" y="136120"/>
                    <a:pt x="39845" y="124946"/>
                    <a:pt x="33566" y="115095"/>
                  </a:cubicBezTo>
                  <a:cubicBezTo>
                    <a:pt x="28102" y="106521"/>
                    <a:pt x="23802" y="99761"/>
                    <a:pt x="23802" y="84953"/>
                  </a:cubicBezTo>
                  <a:cubicBezTo>
                    <a:pt x="23802" y="70144"/>
                    <a:pt x="28110" y="63384"/>
                    <a:pt x="33566" y="54811"/>
                  </a:cubicBezTo>
                  <a:cubicBezTo>
                    <a:pt x="39836" y="44959"/>
                    <a:pt x="46956" y="33785"/>
                    <a:pt x="46956" y="12234"/>
                  </a:cubicBezTo>
                  <a:cubicBezTo>
                    <a:pt x="46956" y="5841"/>
                    <a:pt x="41780" y="657"/>
                    <a:pt x="35379" y="657"/>
                  </a:cubicBezTo>
                  <a:cubicBezTo>
                    <a:pt x="28977" y="657"/>
                    <a:pt x="23802" y="5841"/>
                    <a:pt x="23802" y="12234"/>
                  </a:cubicBezTo>
                  <a:cubicBezTo>
                    <a:pt x="23802" y="27042"/>
                    <a:pt x="19493" y="33802"/>
                    <a:pt x="14038" y="42376"/>
                  </a:cubicBezTo>
                  <a:cubicBezTo>
                    <a:pt x="7759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38" y="127530"/>
                  </a:cubicBezTo>
                  <a:cubicBezTo>
                    <a:pt x="19493" y="136094"/>
                    <a:pt x="23802" y="142863"/>
                    <a:pt x="23802" y="157672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A3D7D54-1203-4F21-A5FD-CF0A467B7EB7}"/>
                </a:ext>
              </a:extLst>
            </p:cNvPr>
            <p:cNvSpPr/>
            <p:nvPr/>
          </p:nvSpPr>
          <p:spPr>
            <a:xfrm>
              <a:off x="-686887" y="2380662"/>
              <a:ext cx="47288" cy="169888"/>
            </a:xfrm>
            <a:custGeom>
              <a:avLst/>
              <a:gdLst>
                <a:gd name="connsiteX0" fmla="*/ 35388 w 47288"/>
                <a:gd name="connsiteY0" fmla="*/ 169249 h 169887"/>
                <a:gd name="connsiteX1" fmla="*/ 46964 w 47288"/>
                <a:gd name="connsiteY1" fmla="*/ 157672 h 169887"/>
                <a:gd name="connsiteX2" fmla="*/ 33584 w 47288"/>
                <a:gd name="connsiteY2" fmla="*/ 115095 h 169887"/>
                <a:gd name="connsiteX3" fmla="*/ 23819 w 47288"/>
                <a:gd name="connsiteY3" fmla="*/ 84953 h 169887"/>
                <a:gd name="connsiteX4" fmla="*/ 33584 w 47288"/>
                <a:gd name="connsiteY4" fmla="*/ 54811 h 169887"/>
                <a:gd name="connsiteX5" fmla="*/ 46964 w 47288"/>
                <a:gd name="connsiteY5" fmla="*/ 12234 h 169887"/>
                <a:gd name="connsiteX6" fmla="*/ 35388 w 47288"/>
                <a:gd name="connsiteY6" fmla="*/ 657 h 169887"/>
                <a:gd name="connsiteX7" fmla="*/ 23811 w 47288"/>
                <a:gd name="connsiteY7" fmla="*/ 12234 h 169887"/>
                <a:gd name="connsiteX8" fmla="*/ 14046 w 47288"/>
                <a:gd name="connsiteY8" fmla="*/ 42376 h 169887"/>
                <a:gd name="connsiteX9" fmla="*/ 657 w 47288"/>
                <a:gd name="connsiteY9" fmla="*/ 84953 h 169887"/>
                <a:gd name="connsiteX10" fmla="*/ 14046 w 47288"/>
                <a:gd name="connsiteY10" fmla="*/ 127530 h 169887"/>
                <a:gd name="connsiteX11" fmla="*/ 23811 w 47288"/>
                <a:gd name="connsiteY11" fmla="*/ 157672 h 169887"/>
                <a:gd name="connsiteX12" fmla="*/ 35388 w 47288"/>
                <a:gd name="connsiteY12" fmla="*/ 169249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35388" y="169249"/>
                  </a:moveTo>
                  <a:cubicBezTo>
                    <a:pt x="41789" y="169249"/>
                    <a:pt x="46964" y="164064"/>
                    <a:pt x="46964" y="157672"/>
                  </a:cubicBezTo>
                  <a:cubicBezTo>
                    <a:pt x="46964" y="136120"/>
                    <a:pt x="39854" y="124946"/>
                    <a:pt x="33584" y="115095"/>
                  </a:cubicBezTo>
                  <a:cubicBezTo>
                    <a:pt x="28119" y="106521"/>
                    <a:pt x="23819" y="99761"/>
                    <a:pt x="23819" y="84953"/>
                  </a:cubicBezTo>
                  <a:cubicBezTo>
                    <a:pt x="23819" y="70144"/>
                    <a:pt x="28128" y="63384"/>
                    <a:pt x="33584" y="54811"/>
                  </a:cubicBezTo>
                  <a:cubicBezTo>
                    <a:pt x="39854" y="44959"/>
                    <a:pt x="46964" y="33785"/>
                    <a:pt x="46964" y="12234"/>
                  </a:cubicBezTo>
                  <a:cubicBezTo>
                    <a:pt x="46964" y="5841"/>
                    <a:pt x="41789" y="657"/>
                    <a:pt x="35388" y="657"/>
                  </a:cubicBezTo>
                  <a:cubicBezTo>
                    <a:pt x="28986" y="657"/>
                    <a:pt x="23811" y="5841"/>
                    <a:pt x="23811" y="12234"/>
                  </a:cubicBezTo>
                  <a:cubicBezTo>
                    <a:pt x="23811" y="27042"/>
                    <a:pt x="19502" y="33802"/>
                    <a:pt x="14046" y="42376"/>
                  </a:cubicBezTo>
                  <a:cubicBezTo>
                    <a:pt x="7776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46" y="127530"/>
                  </a:cubicBezTo>
                  <a:cubicBezTo>
                    <a:pt x="19502" y="136103"/>
                    <a:pt x="23811" y="142863"/>
                    <a:pt x="23811" y="157672"/>
                  </a:cubicBezTo>
                  <a:cubicBezTo>
                    <a:pt x="23811" y="164073"/>
                    <a:pt x="28986" y="169249"/>
                    <a:pt x="35388" y="169249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713BF6-AC68-446D-98CB-269FFB686884}"/>
                </a:ext>
              </a:extLst>
            </p:cNvPr>
            <p:cNvSpPr/>
            <p:nvPr/>
          </p:nvSpPr>
          <p:spPr>
            <a:xfrm>
              <a:off x="-1115653" y="2577058"/>
              <a:ext cx="227685" cy="84944"/>
            </a:xfrm>
            <a:custGeom>
              <a:avLst/>
              <a:gdLst>
                <a:gd name="connsiteX0" fmla="*/ 211082 w 227685"/>
                <a:gd name="connsiteY0" fmla="*/ 35046 h 84943"/>
                <a:gd name="connsiteX1" fmla="*/ 227160 w 227685"/>
                <a:gd name="connsiteY1" fmla="*/ 7951 h 84943"/>
                <a:gd name="connsiteX2" fmla="*/ 227160 w 227685"/>
                <a:gd name="connsiteY2" fmla="*/ 657 h 84943"/>
                <a:gd name="connsiteX3" fmla="*/ 657 w 227685"/>
                <a:gd name="connsiteY3" fmla="*/ 657 h 84943"/>
                <a:gd name="connsiteX4" fmla="*/ 657 w 227685"/>
                <a:gd name="connsiteY4" fmla="*/ 84585 h 84943"/>
                <a:gd name="connsiteX5" fmla="*/ 174389 w 227685"/>
                <a:gd name="connsiteY5" fmla="*/ 84585 h 84943"/>
                <a:gd name="connsiteX6" fmla="*/ 211082 w 227685"/>
                <a:gd name="connsiteY6" fmla="*/ 3504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85" h="84943">
                  <a:moveTo>
                    <a:pt x="211082" y="35046"/>
                  </a:moveTo>
                  <a:cubicBezTo>
                    <a:pt x="220995" y="29897"/>
                    <a:pt x="227160" y="19511"/>
                    <a:pt x="227160" y="7951"/>
                  </a:cubicBezTo>
                  <a:lnTo>
                    <a:pt x="227160" y="657"/>
                  </a:lnTo>
                  <a:lnTo>
                    <a:pt x="657" y="657"/>
                  </a:lnTo>
                  <a:lnTo>
                    <a:pt x="657" y="84585"/>
                  </a:lnTo>
                  <a:lnTo>
                    <a:pt x="174389" y="84585"/>
                  </a:lnTo>
                  <a:cubicBezTo>
                    <a:pt x="178190" y="63542"/>
                    <a:pt x="191527" y="45204"/>
                    <a:pt x="211082" y="35046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C57807-AA5C-4EAB-8A50-871DF9209E71}"/>
                </a:ext>
              </a:extLst>
            </p:cNvPr>
            <p:cNvSpPr/>
            <p:nvPr/>
          </p:nvSpPr>
          <p:spPr>
            <a:xfrm>
              <a:off x="-856845" y="2577066"/>
              <a:ext cx="182148" cy="84944"/>
            </a:xfrm>
            <a:custGeom>
              <a:avLst/>
              <a:gdLst>
                <a:gd name="connsiteX0" fmla="*/ 657 w 182148"/>
                <a:gd name="connsiteY0" fmla="*/ 657 h 84943"/>
                <a:gd name="connsiteX1" fmla="*/ 657 w 182148"/>
                <a:gd name="connsiteY1" fmla="*/ 7951 h 84943"/>
                <a:gd name="connsiteX2" fmla="*/ 16735 w 182148"/>
                <a:gd name="connsiteY2" fmla="*/ 35037 h 84943"/>
                <a:gd name="connsiteX3" fmla="*/ 53427 w 182148"/>
                <a:gd name="connsiteY3" fmla="*/ 84594 h 84943"/>
                <a:gd name="connsiteX4" fmla="*/ 181754 w 182148"/>
                <a:gd name="connsiteY4" fmla="*/ 84594 h 84943"/>
                <a:gd name="connsiteX5" fmla="*/ 181754 w 182148"/>
                <a:gd name="connsiteY5" fmla="*/ 666 h 84943"/>
                <a:gd name="connsiteX6" fmla="*/ 657 w 182148"/>
                <a:gd name="connsiteY6" fmla="*/ 66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148" h="84943">
                  <a:moveTo>
                    <a:pt x="657" y="657"/>
                  </a:moveTo>
                  <a:lnTo>
                    <a:pt x="657" y="7951"/>
                  </a:lnTo>
                  <a:cubicBezTo>
                    <a:pt x="657" y="19511"/>
                    <a:pt x="6822" y="29897"/>
                    <a:pt x="16735" y="35037"/>
                  </a:cubicBezTo>
                  <a:cubicBezTo>
                    <a:pt x="36290" y="45195"/>
                    <a:pt x="49627" y="63542"/>
                    <a:pt x="53427" y="84594"/>
                  </a:cubicBezTo>
                  <a:lnTo>
                    <a:pt x="181754" y="84594"/>
                  </a:lnTo>
                  <a:lnTo>
                    <a:pt x="181754" y="666"/>
                  </a:lnTo>
                  <a:lnTo>
                    <a:pt x="657" y="666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D15693C-2C43-41C7-8F8C-2536E9172605}"/>
                </a:ext>
              </a:extLst>
            </p:cNvPr>
            <p:cNvSpPr/>
            <p:nvPr/>
          </p:nvSpPr>
          <p:spPr>
            <a:xfrm>
              <a:off x="-541755" y="2611184"/>
              <a:ext cx="31526" cy="29774"/>
            </a:xfrm>
            <a:custGeom>
              <a:avLst/>
              <a:gdLst>
                <a:gd name="connsiteX0" fmla="*/ 21875 w 31525"/>
                <a:gd name="connsiteY0" fmla="*/ 29870 h 29774"/>
                <a:gd name="connsiteX1" fmla="*/ 31429 w 31525"/>
                <a:gd name="connsiteY1" fmla="*/ 9125 h 29774"/>
                <a:gd name="connsiteX2" fmla="*/ 10220 w 31525"/>
                <a:gd name="connsiteY2" fmla="*/ 657 h 29774"/>
                <a:gd name="connsiteX3" fmla="*/ 657 w 31525"/>
                <a:gd name="connsiteY3" fmla="*/ 21402 h 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5" h="29774">
                  <a:moveTo>
                    <a:pt x="21875" y="29870"/>
                  </a:moveTo>
                  <a:lnTo>
                    <a:pt x="31429" y="9125"/>
                  </a:lnTo>
                  <a:lnTo>
                    <a:pt x="10220" y="657"/>
                  </a:lnTo>
                  <a:lnTo>
                    <a:pt x="657" y="21402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8DD8FD-5A04-4197-9D43-92BCA27532CC}"/>
                </a:ext>
              </a:extLst>
            </p:cNvPr>
            <p:cNvSpPr/>
            <p:nvPr/>
          </p:nvSpPr>
          <p:spPr>
            <a:xfrm>
              <a:off x="-693954" y="2648121"/>
              <a:ext cx="186527" cy="281103"/>
            </a:xfrm>
            <a:custGeom>
              <a:avLst/>
              <a:gdLst>
                <a:gd name="connsiteX0" fmla="*/ 34993 w 186526"/>
                <a:gd name="connsiteY0" fmla="*/ 267135 h 281103"/>
                <a:gd name="connsiteX1" fmla="*/ 69339 w 186526"/>
                <a:gd name="connsiteY1" fmla="*/ 280840 h 281103"/>
                <a:gd name="connsiteX2" fmla="*/ 93185 w 186526"/>
                <a:gd name="connsiteY2" fmla="*/ 229156 h 281103"/>
                <a:gd name="connsiteX3" fmla="*/ 65757 w 186526"/>
                <a:gd name="connsiteY3" fmla="*/ 218210 h 281103"/>
                <a:gd name="connsiteX4" fmla="*/ 58550 w 186526"/>
                <a:gd name="connsiteY4" fmla="*/ 200135 h 281103"/>
                <a:gd name="connsiteX5" fmla="*/ 66580 w 186526"/>
                <a:gd name="connsiteY5" fmla="*/ 192595 h 281103"/>
                <a:gd name="connsiteX6" fmla="*/ 77597 w 186526"/>
                <a:gd name="connsiteY6" fmla="*/ 192542 h 281103"/>
                <a:gd name="connsiteX7" fmla="*/ 105024 w 186526"/>
                <a:gd name="connsiteY7" fmla="*/ 203489 h 281103"/>
                <a:gd name="connsiteX8" fmla="*/ 121733 w 186526"/>
                <a:gd name="connsiteY8" fmla="*/ 167278 h 281103"/>
                <a:gd name="connsiteX9" fmla="*/ 94314 w 186526"/>
                <a:gd name="connsiteY9" fmla="*/ 156332 h 281103"/>
                <a:gd name="connsiteX10" fmla="*/ 87107 w 186526"/>
                <a:gd name="connsiteY10" fmla="*/ 138257 h 281103"/>
                <a:gd name="connsiteX11" fmla="*/ 95137 w 186526"/>
                <a:gd name="connsiteY11" fmla="*/ 130717 h 281103"/>
                <a:gd name="connsiteX12" fmla="*/ 106154 w 186526"/>
                <a:gd name="connsiteY12" fmla="*/ 130665 h 281103"/>
                <a:gd name="connsiteX13" fmla="*/ 133572 w 186526"/>
                <a:gd name="connsiteY13" fmla="*/ 141611 h 281103"/>
                <a:gd name="connsiteX14" fmla="*/ 150281 w 186526"/>
                <a:gd name="connsiteY14" fmla="*/ 105400 h 281103"/>
                <a:gd name="connsiteX15" fmla="*/ 122862 w 186526"/>
                <a:gd name="connsiteY15" fmla="*/ 94454 h 281103"/>
                <a:gd name="connsiteX16" fmla="*/ 115655 w 186526"/>
                <a:gd name="connsiteY16" fmla="*/ 76388 h 281103"/>
                <a:gd name="connsiteX17" fmla="*/ 123686 w 186526"/>
                <a:gd name="connsiteY17" fmla="*/ 68848 h 281103"/>
                <a:gd name="connsiteX18" fmla="*/ 134702 w 186526"/>
                <a:gd name="connsiteY18" fmla="*/ 68796 h 281103"/>
                <a:gd name="connsiteX19" fmla="*/ 162121 w 186526"/>
                <a:gd name="connsiteY19" fmla="*/ 79742 h 281103"/>
                <a:gd name="connsiteX20" fmla="*/ 185958 w 186526"/>
                <a:gd name="connsiteY20" fmla="*/ 28067 h 281103"/>
                <a:gd name="connsiteX21" fmla="*/ 117275 w 186526"/>
                <a:gd name="connsiteY21" fmla="*/ 657 h 281103"/>
                <a:gd name="connsiteX22" fmla="*/ 657 w 186526"/>
                <a:gd name="connsiteY22" fmla="*/ 253422 h 281103"/>
                <a:gd name="connsiteX23" fmla="*/ 34993 w 186526"/>
                <a:gd name="connsiteY23" fmla="*/ 267135 h 28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6526" h="281103">
                  <a:moveTo>
                    <a:pt x="34993" y="267135"/>
                  </a:moveTo>
                  <a:lnTo>
                    <a:pt x="69339" y="280840"/>
                  </a:lnTo>
                  <a:lnTo>
                    <a:pt x="93185" y="229156"/>
                  </a:lnTo>
                  <a:lnTo>
                    <a:pt x="65757" y="218210"/>
                  </a:lnTo>
                  <a:cubicBezTo>
                    <a:pt x="58506" y="215320"/>
                    <a:pt x="55284" y="207228"/>
                    <a:pt x="58550" y="200135"/>
                  </a:cubicBezTo>
                  <a:cubicBezTo>
                    <a:pt x="60188" y="196588"/>
                    <a:pt x="63139" y="193970"/>
                    <a:pt x="66580" y="192595"/>
                  </a:cubicBezTo>
                  <a:cubicBezTo>
                    <a:pt x="70022" y="191220"/>
                    <a:pt x="73971" y="191098"/>
                    <a:pt x="77597" y="192542"/>
                  </a:cubicBezTo>
                  <a:lnTo>
                    <a:pt x="105024" y="203489"/>
                  </a:lnTo>
                  <a:lnTo>
                    <a:pt x="121733" y="167278"/>
                  </a:lnTo>
                  <a:lnTo>
                    <a:pt x="94314" y="156332"/>
                  </a:lnTo>
                  <a:cubicBezTo>
                    <a:pt x="87063" y="153433"/>
                    <a:pt x="83841" y="145350"/>
                    <a:pt x="87107" y="138257"/>
                  </a:cubicBezTo>
                  <a:cubicBezTo>
                    <a:pt x="88745" y="134711"/>
                    <a:pt x="91696" y="132092"/>
                    <a:pt x="95137" y="130717"/>
                  </a:cubicBezTo>
                  <a:cubicBezTo>
                    <a:pt x="98588" y="129342"/>
                    <a:pt x="102528" y="129220"/>
                    <a:pt x="106154" y="130665"/>
                  </a:cubicBezTo>
                  <a:lnTo>
                    <a:pt x="133572" y="141611"/>
                  </a:lnTo>
                  <a:lnTo>
                    <a:pt x="150281" y="105400"/>
                  </a:lnTo>
                  <a:lnTo>
                    <a:pt x="122862" y="94454"/>
                  </a:lnTo>
                  <a:cubicBezTo>
                    <a:pt x="115612" y="91564"/>
                    <a:pt x="112389" y="83473"/>
                    <a:pt x="115655" y="76388"/>
                  </a:cubicBezTo>
                  <a:cubicBezTo>
                    <a:pt x="117293" y="72842"/>
                    <a:pt x="120235" y="70223"/>
                    <a:pt x="123686" y="68848"/>
                  </a:cubicBezTo>
                  <a:cubicBezTo>
                    <a:pt x="127136" y="67473"/>
                    <a:pt x="131077" y="67351"/>
                    <a:pt x="134702" y="68796"/>
                  </a:cubicBezTo>
                  <a:lnTo>
                    <a:pt x="162121" y="79742"/>
                  </a:lnTo>
                  <a:lnTo>
                    <a:pt x="185958" y="28067"/>
                  </a:lnTo>
                  <a:lnTo>
                    <a:pt x="117275" y="657"/>
                  </a:lnTo>
                  <a:lnTo>
                    <a:pt x="657" y="253422"/>
                  </a:lnTo>
                  <a:lnTo>
                    <a:pt x="34993" y="26713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BCE8251-0395-483A-8226-CAA8165273B0}"/>
                </a:ext>
              </a:extLst>
            </p:cNvPr>
            <p:cNvSpPr/>
            <p:nvPr/>
          </p:nvSpPr>
          <p:spPr>
            <a:xfrm>
              <a:off x="-714717" y="2936029"/>
              <a:ext cx="55170" cy="79690"/>
            </a:xfrm>
            <a:custGeom>
              <a:avLst/>
              <a:gdLst>
                <a:gd name="connsiteX0" fmla="*/ 54522 w 55169"/>
                <a:gd name="connsiteY0" fmla="*/ 9134 h 79689"/>
                <a:gd name="connsiteX1" fmla="*/ 43917 w 55169"/>
                <a:gd name="connsiteY1" fmla="*/ 4886 h 79689"/>
                <a:gd name="connsiteX2" fmla="*/ 33303 w 55169"/>
                <a:gd name="connsiteY2" fmla="*/ 657 h 79689"/>
                <a:gd name="connsiteX3" fmla="*/ 657 w 55169"/>
                <a:gd name="connsiteY3" fmla="*/ 71432 h 79689"/>
                <a:gd name="connsiteX4" fmla="*/ 21875 w 55169"/>
                <a:gd name="connsiteY4" fmla="*/ 79900 h 7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69" h="79689">
                  <a:moveTo>
                    <a:pt x="54522" y="9134"/>
                  </a:moveTo>
                  <a:lnTo>
                    <a:pt x="43917" y="4886"/>
                  </a:lnTo>
                  <a:lnTo>
                    <a:pt x="33303" y="657"/>
                  </a:lnTo>
                  <a:lnTo>
                    <a:pt x="657" y="71432"/>
                  </a:lnTo>
                  <a:lnTo>
                    <a:pt x="21875" y="799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C50A139-FCDD-4C04-AD40-FBE41E36082C}"/>
                </a:ext>
              </a:extLst>
            </p:cNvPr>
            <p:cNvSpPr/>
            <p:nvPr/>
          </p:nvSpPr>
          <p:spPr>
            <a:xfrm>
              <a:off x="-771902" y="2480362"/>
              <a:ext cx="312629" cy="577093"/>
            </a:xfrm>
            <a:custGeom>
              <a:avLst/>
              <a:gdLst>
                <a:gd name="connsiteX0" fmla="*/ 9143 w 312629"/>
                <a:gd name="connsiteY0" fmla="*/ 538045 h 577093"/>
                <a:gd name="connsiteX1" fmla="*/ 19757 w 312629"/>
                <a:gd name="connsiteY1" fmla="*/ 542284 h 577093"/>
                <a:gd name="connsiteX2" fmla="*/ 19757 w 312629"/>
                <a:gd name="connsiteY2" fmla="*/ 542292 h 577093"/>
                <a:gd name="connsiteX3" fmla="*/ 93474 w 312629"/>
                <a:gd name="connsiteY3" fmla="*/ 571708 h 577093"/>
                <a:gd name="connsiteX4" fmla="*/ 93474 w 312629"/>
                <a:gd name="connsiteY4" fmla="*/ 571708 h 577093"/>
                <a:gd name="connsiteX5" fmla="*/ 104079 w 312629"/>
                <a:gd name="connsiteY5" fmla="*/ 575937 h 577093"/>
                <a:gd name="connsiteX6" fmla="*/ 123126 w 312629"/>
                <a:gd name="connsiteY6" fmla="*/ 568345 h 577093"/>
                <a:gd name="connsiteX7" fmla="*/ 115919 w 312629"/>
                <a:gd name="connsiteY7" fmla="*/ 550270 h 577093"/>
                <a:gd name="connsiteX8" fmla="*/ 105314 w 312629"/>
                <a:gd name="connsiteY8" fmla="*/ 546041 h 577093"/>
                <a:gd name="connsiteX9" fmla="*/ 137969 w 312629"/>
                <a:gd name="connsiteY9" fmla="*/ 475266 h 577093"/>
                <a:gd name="connsiteX10" fmla="*/ 161701 w 312629"/>
                <a:gd name="connsiteY10" fmla="*/ 484741 h 577093"/>
                <a:gd name="connsiteX11" fmla="*/ 290159 w 312629"/>
                <a:gd name="connsiteY11" fmla="*/ 206300 h 577093"/>
                <a:gd name="connsiteX12" fmla="*/ 278153 w 312629"/>
                <a:gd name="connsiteY12" fmla="*/ 171412 h 577093"/>
                <a:gd name="connsiteX13" fmla="*/ 287839 w 312629"/>
                <a:gd name="connsiteY13" fmla="*/ 150430 h 577093"/>
                <a:gd name="connsiteX14" fmla="*/ 275833 w 312629"/>
                <a:gd name="connsiteY14" fmla="*/ 115533 h 577093"/>
                <a:gd name="connsiteX15" fmla="*/ 312464 w 312629"/>
                <a:gd name="connsiteY15" fmla="*/ 36149 h 577093"/>
                <a:gd name="connsiteX16" fmla="*/ 297760 w 312629"/>
                <a:gd name="connsiteY16" fmla="*/ 657 h 577093"/>
                <a:gd name="connsiteX17" fmla="*/ 249587 w 312629"/>
                <a:gd name="connsiteY17" fmla="*/ 105050 h 577093"/>
                <a:gd name="connsiteX18" fmla="*/ 230199 w 312629"/>
                <a:gd name="connsiteY18" fmla="*/ 105926 h 577093"/>
                <a:gd name="connsiteX19" fmla="*/ 214130 w 312629"/>
                <a:gd name="connsiteY19" fmla="*/ 120997 h 577093"/>
                <a:gd name="connsiteX20" fmla="*/ 204445 w 312629"/>
                <a:gd name="connsiteY20" fmla="*/ 141988 h 577093"/>
                <a:gd name="connsiteX21" fmla="*/ 185056 w 312629"/>
                <a:gd name="connsiteY21" fmla="*/ 142872 h 577093"/>
                <a:gd name="connsiteX22" fmla="*/ 168978 w 312629"/>
                <a:gd name="connsiteY22" fmla="*/ 157934 h 577093"/>
                <a:gd name="connsiteX23" fmla="*/ 40511 w 312629"/>
                <a:gd name="connsiteY23" fmla="*/ 436375 h 577093"/>
                <a:gd name="connsiteX24" fmla="*/ 64243 w 312629"/>
                <a:gd name="connsiteY24" fmla="*/ 445850 h 577093"/>
                <a:gd name="connsiteX25" fmla="*/ 31596 w 312629"/>
                <a:gd name="connsiteY25" fmla="*/ 516625 h 577093"/>
                <a:gd name="connsiteX26" fmla="*/ 20983 w 312629"/>
                <a:gd name="connsiteY26" fmla="*/ 512387 h 577093"/>
                <a:gd name="connsiteX27" fmla="*/ 9966 w 312629"/>
                <a:gd name="connsiteY27" fmla="*/ 512439 h 577093"/>
                <a:gd name="connsiteX28" fmla="*/ 1936 w 312629"/>
                <a:gd name="connsiteY28" fmla="*/ 519979 h 577093"/>
                <a:gd name="connsiteX29" fmla="*/ 9143 w 312629"/>
                <a:gd name="connsiteY29" fmla="*/ 538045 h 577093"/>
                <a:gd name="connsiteX30" fmla="*/ 261576 w 312629"/>
                <a:gd name="connsiteY30" fmla="*/ 139947 h 577093"/>
                <a:gd name="connsiteX31" fmla="*/ 252013 w 312629"/>
                <a:gd name="connsiteY31" fmla="*/ 160693 h 577093"/>
                <a:gd name="connsiteX32" fmla="*/ 230803 w 312629"/>
                <a:gd name="connsiteY32" fmla="*/ 152225 h 577093"/>
                <a:gd name="connsiteX33" fmla="*/ 240366 w 312629"/>
                <a:gd name="connsiteY33" fmla="*/ 131479 h 577093"/>
                <a:gd name="connsiteX34" fmla="*/ 261576 w 312629"/>
                <a:gd name="connsiteY34" fmla="*/ 139947 h 577093"/>
                <a:gd name="connsiteX35" fmla="*/ 195223 w 312629"/>
                <a:gd name="connsiteY35" fmla="*/ 168417 h 577093"/>
                <a:gd name="connsiteX36" fmla="*/ 263905 w 312629"/>
                <a:gd name="connsiteY36" fmla="*/ 195826 h 577093"/>
                <a:gd name="connsiteX37" fmla="*/ 240068 w 312629"/>
                <a:gd name="connsiteY37" fmla="*/ 247502 h 577093"/>
                <a:gd name="connsiteX38" fmla="*/ 212650 w 312629"/>
                <a:gd name="connsiteY38" fmla="*/ 236556 h 577093"/>
                <a:gd name="connsiteX39" fmla="*/ 201633 w 312629"/>
                <a:gd name="connsiteY39" fmla="*/ 236608 h 577093"/>
                <a:gd name="connsiteX40" fmla="*/ 193603 w 312629"/>
                <a:gd name="connsiteY40" fmla="*/ 244148 h 577093"/>
                <a:gd name="connsiteX41" fmla="*/ 200810 w 312629"/>
                <a:gd name="connsiteY41" fmla="*/ 262214 h 577093"/>
                <a:gd name="connsiteX42" fmla="*/ 228229 w 312629"/>
                <a:gd name="connsiteY42" fmla="*/ 273160 h 577093"/>
                <a:gd name="connsiteX43" fmla="*/ 211520 w 312629"/>
                <a:gd name="connsiteY43" fmla="*/ 309371 h 577093"/>
                <a:gd name="connsiteX44" fmla="*/ 184102 w 312629"/>
                <a:gd name="connsiteY44" fmla="*/ 298425 h 577093"/>
                <a:gd name="connsiteX45" fmla="*/ 173085 w 312629"/>
                <a:gd name="connsiteY45" fmla="*/ 298477 h 577093"/>
                <a:gd name="connsiteX46" fmla="*/ 165055 w 312629"/>
                <a:gd name="connsiteY46" fmla="*/ 306017 h 577093"/>
                <a:gd name="connsiteX47" fmla="*/ 172262 w 312629"/>
                <a:gd name="connsiteY47" fmla="*/ 324092 h 577093"/>
                <a:gd name="connsiteX48" fmla="*/ 199681 w 312629"/>
                <a:gd name="connsiteY48" fmla="*/ 335038 h 577093"/>
                <a:gd name="connsiteX49" fmla="*/ 182972 w 312629"/>
                <a:gd name="connsiteY49" fmla="*/ 371249 h 577093"/>
                <a:gd name="connsiteX50" fmla="*/ 155545 w 312629"/>
                <a:gd name="connsiteY50" fmla="*/ 360302 h 577093"/>
                <a:gd name="connsiteX51" fmla="*/ 144528 w 312629"/>
                <a:gd name="connsiteY51" fmla="*/ 360355 h 577093"/>
                <a:gd name="connsiteX52" fmla="*/ 136498 w 312629"/>
                <a:gd name="connsiteY52" fmla="*/ 367895 h 577093"/>
                <a:gd name="connsiteX53" fmla="*/ 143705 w 312629"/>
                <a:gd name="connsiteY53" fmla="*/ 385969 h 577093"/>
                <a:gd name="connsiteX54" fmla="*/ 171132 w 312629"/>
                <a:gd name="connsiteY54" fmla="*/ 396916 h 577093"/>
                <a:gd name="connsiteX55" fmla="*/ 147287 w 312629"/>
                <a:gd name="connsiteY55" fmla="*/ 448600 h 577093"/>
                <a:gd name="connsiteX56" fmla="*/ 112941 w 312629"/>
                <a:gd name="connsiteY56" fmla="*/ 434895 h 577093"/>
                <a:gd name="connsiteX57" fmla="*/ 78596 w 312629"/>
                <a:gd name="connsiteY57" fmla="*/ 421182 h 577093"/>
                <a:gd name="connsiteX58" fmla="*/ 195223 w 312629"/>
                <a:gd name="connsiteY58" fmla="*/ 168417 h 577093"/>
                <a:gd name="connsiteX59" fmla="*/ 90488 w 312629"/>
                <a:gd name="connsiteY59" fmla="*/ 456324 h 577093"/>
                <a:gd name="connsiteX60" fmla="*/ 101102 w 312629"/>
                <a:gd name="connsiteY60" fmla="*/ 460562 h 577093"/>
                <a:gd name="connsiteX61" fmla="*/ 111707 w 312629"/>
                <a:gd name="connsiteY61" fmla="*/ 464801 h 577093"/>
                <a:gd name="connsiteX62" fmla="*/ 79051 w 312629"/>
                <a:gd name="connsiteY62" fmla="*/ 535567 h 577093"/>
                <a:gd name="connsiteX63" fmla="*/ 57833 w 312629"/>
                <a:gd name="connsiteY63" fmla="*/ 527099 h 577093"/>
                <a:gd name="connsiteX64" fmla="*/ 90488 w 312629"/>
                <a:gd name="connsiteY64" fmla="*/ 456324 h 5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12629" h="577093">
                  <a:moveTo>
                    <a:pt x="9143" y="538045"/>
                  </a:moveTo>
                  <a:lnTo>
                    <a:pt x="19757" y="542284"/>
                  </a:lnTo>
                  <a:lnTo>
                    <a:pt x="19757" y="542292"/>
                  </a:lnTo>
                  <a:lnTo>
                    <a:pt x="93474" y="571708"/>
                  </a:lnTo>
                  <a:lnTo>
                    <a:pt x="93474" y="571708"/>
                  </a:lnTo>
                  <a:lnTo>
                    <a:pt x="104079" y="575937"/>
                  </a:lnTo>
                  <a:cubicBezTo>
                    <a:pt x="111330" y="578836"/>
                    <a:pt x="119851" y="575429"/>
                    <a:pt x="123126" y="568345"/>
                  </a:cubicBezTo>
                  <a:cubicBezTo>
                    <a:pt x="126392" y="561252"/>
                    <a:pt x="123170" y="553169"/>
                    <a:pt x="115919" y="550270"/>
                  </a:cubicBezTo>
                  <a:lnTo>
                    <a:pt x="105314" y="546041"/>
                  </a:lnTo>
                  <a:lnTo>
                    <a:pt x="137969" y="475266"/>
                  </a:lnTo>
                  <a:lnTo>
                    <a:pt x="161701" y="484741"/>
                  </a:lnTo>
                  <a:lnTo>
                    <a:pt x="290159" y="206300"/>
                  </a:lnTo>
                  <a:cubicBezTo>
                    <a:pt x="296298" y="192998"/>
                    <a:pt x="290851" y="177971"/>
                    <a:pt x="278153" y="171412"/>
                  </a:cubicBezTo>
                  <a:lnTo>
                    <a:pt x="287839" y="150430"/>
                  </a:lnTo>
                  <a:cubicBezTo>
                    <a:pt x="293986" y="137110"/>
                    <a:pt x="288539" y="122092"/>
                    <a:pt x="275833" y="115533"/>
                  </a:cubicBezTo>
                  <a:lnTo>
                    <a:pt x="312464" y="36149"/>
                  </a:lnTo>
                  <a:lnTo>
                    <a:pt x="297760" y="657"/>
                  </a:lnTo>
                  <a:lnTo>
                    <a:pt x="249587" y="105050"/>
                  </a:lnTo>
                  <a:cubicBezTo>
                    <a:pt x="243098" y="103159"/>
                    <a:pt x="236268" y="103500"/>
                    <a:pt x="230199" y="105926"/>
                  </a:cubicBezTo>
                  <a:cubicBezTo>
                    <a:pt x="223299" y="108676"/>
                    <a:pt x="217396" y="113921"/>
                    <a:pt x="214130" y="120997"/>
                  </a:cubicBezTo>
                  <a:lnTo>
                    <a:pt x="204445" y="141988"/>
                  </a:lnTo>
                  <a:cubicBezTo>
                    <a:pt x="197956" y="140096"/>
                    <a:pt x="191134" y="140446"/>
                    <a:pt x="185056" y="142872"/>
                  </a:cubicBezTo>
                  <a:cubicBezTo>
                    <a:pt x="178156" y="145622"/>
                    <a:pt x="172253" y="150859"/>
                    <a:pt x="168978" y="157934"/>
                  </a:cubicBezTo>
                  <a:lnTo>
                    <a:pt x="40511" y="436375"/>
                  </a:lnTo>
                  <a:lnTo>
                    <a:pt x="64243" y="445850"/>
                  </a:lnTo>
                  <a:lnTo>
                    <a:pt x="31596" y="516625"/>
                  </a:lnTo>
                  <a:lnTo>
                    <a:pt x="20983" y="512387"/>
                  </a:lnTo>
                  <a:cubicBezTo>
                    <a:pt x="17357" y="510942"/>
                    <a:pt x="13417" y="511065"/>
                    <a:pt x="9966" y="512439"/>
                  </a:cubicBezTo>
                  <a:cubicBezTo>
                    <a:pt x="6516" y="513814"/>
                    <a:pt x="3574" y="516433"/>
                    <a:pt x="1936" y="519979"/>
                  </a:cubicBezTo>
                  <a:cubicBezTo>
                    <a:pt x="-1339" y="527064"/>
                    <a:pt x="1892" y="535155"/>
                    <a:pt x="9143" y="538045"/>
                  </a:cubicBezTo>
                  <a:close/>
                  <a:moveTo>
                    <a:pt x="261576" y="139947"/>
                  </a:moveTo>
                  <a:lnTo>
                    <a:pt x="252013" y="160693"/>
                  </a:lnTo>
                  <a:lnTo>
                    <a:pt x="230803" y="152225"/>
                  </a:lnTo>
                  <a:lnTo>
                    <a:pt x="240366" y="131479"/>
                  </a:lnTo>
                  <a:lnTo>
                    <a:pt x="261576" y="139947"/>
                  </a:lnTo>
                  <a:close/>
                  <a:moveTo>
                    <a:pt x="195223" y="168417"/>
                  </a:moveTo>
                  <a:lnTo>
                    <a:pt x="263905" y="195826"/>
                  </a:lnTo>
                  <a:lnTo>
                    <a:pt x="240068" y="247502"/>
                  </a:lnTo>
                  <a:lnTo>
                    <a:pt x="212650" y="236556"/>
                  </a:lnTo>
                  <a:cubicBezTo>
                    <a:pt x="209024" y="235111"/>
                    <a:pt x="205084" y="235233"/>
                    <a:pt x="201633" y="236608"/>
                  </a:cubicBezTo>
                  <a:cubicBezTo>
                    <a:pt x="198183" y="237983"/>
                    <a:pt x="195241" y="240601"/>
                    <a:pt x="193603" y="244148"/>
                  </a:cubicBezTo>
                  <a:cubicBezTo>
                    <a:pt x="190337" y="251241"/>
                    <a:pt x="193559" y="259324"/>
                    <a:pt x="200810" y="262214"/>
                  </a:cubicBezTo>
                  <a:lnTo>
                    <a:pt x="228229" y="273160"/>
                  </a:lnTo>
                  <a:lnTo>
                    <a:pt x="211520" y="309371"/>
                  </a:lnTo>
                  <a:lnTo>
                    <a:pt x="184102" y="298425"/>
                  </a:lnTo>
                  <a:cubicBezTo>
                    <a:pt x="180476" y="296980"/>
                    <a:pt x="176536" y="297102"/>
                    <a:pt x="173085" y="298477"/>
                  </a:cubicBezTo>
                  <a:cubicBezTo>
                    <a:pt x="169644" y="299852"/>
                    <a:pt x="166693" y="302470"/>
                    <a:pt x="165055" y="306017"/>
                  </a:cubicBezTo>
                  <a:cubicBezTo>
                    <a:pt x="161789" y="313110"/>
                    <a:pt x="165011" y="321193"/>
                    <a:pt x="172262" y="324092"/>
                  </a:cubicBezTo>
                  <a:lnTo>
                    <a:pt x="199681" y="335038"/>
                  </a:lnTo>
                  <a:lnTo>
                    <a:pt x="182972" y="371249"/>
                  </a:lnTo>
                  <a:lnTo>
                    <a:pt x="155545" y="360302"/>
                  </a:lnTo>
                  <a:cubicBezTo>
                    <a:pt x="151919" y="358857"/>
                    <a:pt x="147979" y="358980"/>
                    <a:pt x="144528" y="360355"/>
                  </a:cubicBezTo>
                  <a:cubicBezTo>
                    <a:pt x="141078" y="361730"/>
                    <a:pt x="138136" y="364348"/>
                    <a:pt x="136498" y="367895"/>
                  </a:cubicBezTo>
                  <a:cubicBezTo>
                    <a:pt x="133232" y="374988"/>
                    <a:pt x="136454" y="383071"/>
                    <a:pt x="143705" y="385969"/>
                  </a:cubicBezTo>
                  <a:lnTo>
                    <a:pt x="171132" y="396916"/>
                  </a:lnTo>
                  <a:lnTo>
                    <a:pt x="147287" y="448600"/>
                  </a:lnTo>
                  <a:lnTo>
                    <a:pt x="112941" y="434895"/>
                  </a:lnTo>
                  <a:lnTo>
                    <a:pt x="78596" y="421182"/>
                  </a:lnTo>
                  <a:lnTo>
                    <a:pt x="195223" y="168417"/>
                  </a:lnTo>
                  <a:close/>
                  <a:moveTo>
                    <a:pt x="90488" y="456324"/>
                  </a:moveTo>
                  <a:lnTo>
                    <a:pt x="101102" y="460562"/>
                  </a:lnTo>
                  <a:lnTo>
                    <a:pt x="111707" y="464801"/>
                  </a:lnTo>
                  <a:lnTo>
                    <a:pt x="79051" y="535567"/>
                  </a:lnTo>
                  <a:lnTo>
                    <a:pt x="57833" y="527099"/>
                  </a:lnTo>
                  <a:lnTo>
                    <a:pt x="90488" y="456324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296E6A-414B-448A-94DE-C5FAB2E58EE7}"/>
                </a:ext>
              </a:extLst>
            </p:cNvPr>
            <p:cNvSpPr/>
            <p:nvPr/>
          </p:nvSpPr>
          <p:spPr>
            <a:xfrm>
              <a:off x="-972124" y="2376494"/>
              <a:ext cx="198787" cy="654156"/>
            </a:xfrm>
            <a:custGeom>
              <a:avLst/>
              <a:gdLst>
                <a:gd name="connsiteX0" fmla="*/ 145447 w 198786"/>
                <a:gd name="connsiteY0" fmla="*/ 209794 h 654155"/>
                <a:gd name="connsiteX1" fmla="*/ 145035 w 198786"/>
                <a:gd name="connsiteY1" fmla="*/ 208524 h 654155"/>
                <a:gd name="connsiteX2" fmla="*/ 145035 w 198786"/>
                <a:gd name="connsiteY2" fmla="*/ 78551 h 654155"/>
                <a:gd name="connsiteX3" fmla="*/ 155264 w 198786"/>
                <a:gd name="connsiteY3" fmla="*/ 56588 h 654155"/>
                <a:gd name="connsiteX4" fmla="*/ 155264 w 198786"/>
                <a:gd name="connsiteY4" fmla="*/ 29748 h 654155"/>
                <a:gd name="connsiteX5" fmla="*/ 126173 w 198786"/>
                <a:gd name="connsiteY5" fmla="*/ 657 h 654155"/>
                <a:gd name="connsiteX6" fmla="*/ 73411 w 198786"/>
                <a:gd name="connsiteY6" fmla="*/ 657 h 654155"/>
                <a:gd name="connsiteX7" fmla="*/ 44320 w 198786"/>
                <a:gd name="connsiteY7" fmla="*/ 29748 h 654155"/>
                <a:gd name="connsiteX8" fmla="*/ 44320 w 198786"/>
                <a:gd name="connsiteY8" fmla="*/ 56588 h 654155"/>
                <a:gd name="connsiteX9" fmla="*/ 54487 w 198786"/>
                <a:gd name="connsiteY9" fmla="*/ 78507 h 654155"/>
                <a:gd name="connsiteX10" fmla="*/ 54145 w 198786"/>
                <a:gd name="connsiteY10" fmla="*/ 209794 h 654155"/>
                <a:gd name="connsiteX11" fmla="*/ 657 w 198786"/>
                <a:gd name="connsiteY11" fmla="*/ 297575 h 654155"/>
                <a:gd name="connsiteX12" fmla="*/ 657 w 198786"/>
                <a:gd name="connsiteY12" fmla="*/ 347149 h 654155"/>
                <a:gd name="connsiteX13" fmla="*/ 657 w 198786"/>
                <a:gd name="connsiteY13" fmla="*/ 490827 h 654155"/>
                <a:gd name="connsiteX14" fmla="*/ 657 w 198786"/>
                <a:gd name="connsiteY14" fmla="*/ 606762 h 654155"/>
                <a:gd name="connsiteX15" fmla="*/ 47945 w 198786"/>
                <a:gd name="connsiteY15" fmla="*/ 654051 h 654155"/>
                <a:gd name="connsiteX16" fmla="*/ 151621 w 198786"/>
                <a:gd name="connsiteY16" fmla="*/ 654051 h 654155"/>
                <a:gd name="connsiteX17" fmla="*/ 198909 w 198786"/>
                <a:gd name="connsiteY17" fmla="*/ 606762 h 654155"/>
                <a:gd name="connsiteX18" fmla="*/ 198909 w 198786"/>
                <a:gd name="connsiteY18" fmla="*/ 490827 h 654155"/>
                <a:gd name="connsiteX19" fmla="*/ 198909 w 198786"/>
                <a:gd name="connsiteY19" fmla="*/ 347149 h 654155"/>
                <a:gd name="connsiteX20" fmla="*/ 198909 w 198786"/>
                <a:gd name="connsiteY20" fmla="*/ 297575 h 654155"/>
                <a:gd name="connsiteX21" fmla="*/ 145447 w 198786"/>
                <a:gd name="connsiteY21" fmla="*/ 209794 h 654155"/>
                <a:gd name="connsiteX22" fmla="*/ 73402 w 198786"/>
                <a:gd name="connsiteY22" fmla="*/ 29748 h 654155"/>
                <a:gd name="connsiteX23" fmla="*/ 126164 w 198786"/>
                <a:gd name="connsiteY23" fmla="*/ 29748 h 654155"/>
                <a:gd name="connsiteX24" fmla="*/ 126181 w 198786"/>
                <a:gd name="connsiteY24" fmla="*/ 56588 h 654155"/>
                <a:gd name="connsiteX25" fmla="*/ 73402 w 198786"/>
                <a:gd name="connsiteY25" fmla="*/ 56588 h 654155"/>
                <a:gd name="connsiteX26" fmla="*/ 73402 w 198786"/>
                <a:gd name="connsiteY26" fmla="*/ 29748 h 654155"/>
                <a:gd name="connsiteX27" fmla="*/ 29748 w 198786"/>
                <a:gd name="connsiteY27" fmla="*/ 376240 h 654155"/>
                <a:gd name="connsiteX28" fmla="*/ 169818 w 198786"/>
                <a:gd name="connsiteY28" fmla="*/ 376240 h 654155"/>
                <a:gd name="connsiteX29" fmla="*/ 169818 w 198786"/>
                <a:gd name="connsiteY29" fmla="*/ 461736 h 654155"/>
                <a:gd name="connsiteX30" fmla="*/ 29748 w 198786"/>
                <a:gd name="connsiteY30" fmla="*/ 461736 h 654155"/>
                <a:gd name="connsiteX31" fmla="*/ 29748 w 198786"/>
                <a:gd name="connsiteY31" fmla="*/ 376240 h 654155"/>
                <a:gd name="connsiteX32" fmla="*/ 169818 w 198786"/>
                <a:gd name="connsiteY32" fmla="*/ 606762 h 654155"/>
                <a:gd name="connsiteX33" fmla="*/ 151621 w 198786"/>
                <a:gd name="connsiteY33" fmla="*/ 624960 h 654155"/>
                <a:gd name="connsiteX34" fmla="*/ 47945 w 198786"/>
                <a:gd name="connsiteY34" fmla="*/ 624960 h 654155"/>
                <a:gd name="connsiteX35" fmla="*/ 29748 w 198786"/>
                <a:gd name="connsiteY35" fmla="*/ 606762 h 654155"/>
                <a:gd name="connsiteX36" fmla="*/ 29748 w 198786"/>
                <a:gd name="connsiteY36" fmla="*/ 490827 h 654155"/>
                <a:gd name="connsiteX37" fmla="*/ 169818 w 198786"/>
                <a:gd name="connsiteY37" fmla="*/ 490827 h 654155"/>
                <a:gd name="connsiteX38" fmla="*/ 169818 w 198786"/>
                <a:gd name="connsiteY38" fmla="*/ 606762 h 654155"/>
                <a:gd name="connsiteX39" fmla="*/ 29748 w 198786"/>
                <a:gd name="connsiteY39" fmla="*/ 347149 h 654155"/>
                <a:gd name="connsiteX40" fmla="*/ 29748 w 198786"/>
                <a:gd name="connsiteY40" fmla="*/ 297575 h 654155"/>
                <a:gd name="connsiteX41" fmla="*/ 67552 w 198786"/>
                <a:gd name="connsiteY41" fmla="*/ 235610 h 654155"/>
                <a:gd name="connsiteX42" fmla="*/ 83631 w 198786"/>
                <a:gd name="connsiteY42" fmla="*/ 208515 h 654155"/>
                <a:gd name="connsiteX43" fmla="*/ 83631 w 198786"/>
                <a:gd name="connsiteY43" fmla="*/ 85680 h 654155"/>
                <a:gd name="connsiteX44" fmla="*/ 115936 w 198786"/>
                <a:gd name="connsiteY44" fmla="*/ 85680 h 654155"/>
                <a:gd name="connsiteX45" fmla="*/ 115936 w 198786"/>
                <a:gd name="connsiteY45" fmla="*/ 208515 h 654155"/>
                <a:gd name="connsiteX46" fmla="*/ 132014 w 198786"/>
                <a:gd name="connsiteY46" fmla="*/ 235601 h 654155"/>
                <a:gd name="connsiteX47" fmla="*/ 169818 w 198786"/>
                <a:gd name="connsiteY47" fmla="*/ 297575 h 654155"/>
                <a:gd name="connsiteX48" fmla="*/ 169818 w 198786"/>
                <a:gd name="connsiteY48" fmla="*/ 347149 h 654155"/>
                <a:gd name="connsiteX49" fmla="*/ 29748 w 198786"/>
                <a:gd name="connsiteY49" fmla="*/ 347149 h 65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98786" h="654155">
                  <a:moveTo>
                    <a:pt x="145447" y="209794"/>
                  </a:moveTo>
                  <a:cubicBezTo>
                    <a:pt x="145333" y="209715"/>
                    <a:pt x="145035" y="209251"/>
                    <a:pt x="145035" y="208524"/>
                  </a:cubicBezTo>
                  <a:lnTo>
                    <a:pt x="145035" y="78551"/>
                  </a:lnTo>
                  <a:cubicBezTo>
                    <a:pt x="151244" y="73209"/>
                    <a:pt x="155264" y="65398"/>
                    <a:pt x="155264" y="56588"/>
                  </a:cubicBezTo>
                  <a:lnTo>
                    <a:pt x="155264" y="29748"/>
                  </a:lnTo>
                  <a:cubicBezTo>
                    <a:pt x="155264" y="13705"/>
                    <a:pt x="142207" y="657"/>
                    <a:pt x="126173" y="657"/>
                  </a:cubicBezTo>
                  <a:lnTo>
                    <a:pt x="73411" y="657"/>
                  </a:lnTo>
                  <a:cubicBezTo>
                    <a:pt x="57377" y="657"/>
                    <a:pt x="44320" y="13705"/>
                    <a:pt x="44320" y="29748"/>
                  </a:cubicBezTo>
                  <a:lnTo>
                    <a:pt x="44320" y="56588"/>
                  </a:lnTo>
                  <a:cubicBezTo>
                    <a:pt x="44320" y="65372"/>
                    <a:pt x="48313" y="73166"/>
                    <a:pt x="54487" y="78507"/>
                  </a:cubicBezTo>
                  <a:lnTo>
                    <a:pt x="54145" y="209794"/>
                  </a:lnTo>
                  <a:cubicBezTo>
                    <a:pt x="21157" y="226932"/>
                    <a:pt x="657" y="260576"/>
                    <a:pt x="657" y="297575"/>
                  </a:cubicBezTo>
                  <a:lnTo>
                    <a:pt x="657" y="347149"/>
                  </a:lnTo>
                  <a:lnTo>
                    <a:pt x="657" y="490827"/>
                  </a:lnTo>
                  <a:lnTo>
                    <a:pt x="657" y="606762"/>
                  </a:lnTo>
                  <a:cubicBezTo>
                    <a:pt x="657" y="632841"/>
                    <a:pt x="21867" y="654051"/>
                    <a:pt x="47945" y="654051"/>
                  </a:cubicBezTo>
                  <a:lnTo>
                    <a:pt x="151621" y="654051"/>
                  </a:lnTo>
                  <a:cubicBezTo>
                    <a:pt x="177700" y="654051"/>
                    <a:pt x="198909" y="632832"/>
                    <a:pt x="198909" y="606762"/>
                  </a:cubicBezTo>
                  <a:lnTo>
                    <a:pt x="198909" y="490827"/>
                  </a:lnTo>
                  <a:lnTo>
                    <a:pt x="198909" y="347149"/>
                  </a:lnTo>
                  <a:lnTo>
                    <a:pt x="198909" y="297575"/>
                  </a:lnTo>
                  <a:cubicBezTo>
                    <a:pt x="198918" y="260568"/>
                    <a:pt x="178418" y="226932"/>
                    <a:pt x="145447" y="209794"/>
                  </a:cubicBezTo>
                  <a:close/>
                  <a:moveTo>
                    <a:pt x="73402" y="29748"/>
                  </a:moveTo>
                  <a:lnTo>
                    <a:pt x="126164" y="29748"/>
                  </a:lnTo>
                  <a:lnTo>
                    <a:pt x="126181" y="56588"/>
                  </a:lnTo>
                  <a:lnTo>
                    <a:pt x="73402" y="56588"/>
                  </a:lnTo>
                  <a:lnTo>
                    <a:pt x="73402" y="29748"/>
                  </a:lnTo>
                  <a:close/>
                  <a:moveTo>
                    <a:pt x="29748" y="376240"/>
                  </a:moveTo>
                  <a:lnTo>
                    <a:pt x="169818" y="376240"/>
                  </a:lnTo>
                  <a:lnTo>
                    <a:pt x="169818" y="461736"/>
                  </a:lnTo>
                  <a:lnTo>
                    <a:pt x="29748" y="461736"/>
                  </a:lnTo>
                  <a:lnTo>
                    <a:pt x="29748" y="376240"/>
                  </a:lnTo>
                  <a:close/>
                  <a:moveTo>
                    <a:pt x="169818" y="606762"/>
                  </a:moveTo>
                  <a:cubicBezTo>
                    <a:pt x="169818" y="616798"/>
                    <a:pt x="161648" y="624960"/>
                    <a:pt x="151621" y="624960"/>
                  </a:cubicBezTo>
                  <a:lnTo>
                    <a:pt x="47945" y="624960"/>
                  </a:lnTo>
                  <a:cubicBezTo>
                    <a:pt x="37918" y="624960"/>
                    <a:pt x="29748" y="616798"/>
                    <a:pt x="29748" y="606762"/>
                  </a:cubicBezTo>
                  <a:lnTo>
                    <a:pt x="29748" y="490827"/>
                  </a:lnTo>
                  <a:lnTo>
                    <a:pt x="169818" y="490827"/>
                  </a:lnTo>
                  <a:lnTo>
                    <a:pt x="169818" y="606762"/>
                  </a:lnTo>
                  <a:close/>
                  <a:moveTo>
                    <a:pt x="29748" y="347149"/>
                  </a:moveTo>
                  <a:lnTo>
                    <a:pt x="29748" y="297575"/>
                  </a:lnTo>
                  <a:cubicBezTo>
                    <a:pt x="29748" y="271461"/>
                    <a:pt x="44241" y="247721"/>
                    <a:pt x="67552" y="235610"/>
                  </a:cubicBezTo>
                  <a:cubicBezTo>
                    <a:pt x="77466" y="230461"/>
                    <a:pt x="83631" y="220075"/>
                    <a:pt x="83631" y="208515"/>
                  </a:cubicBezTo>
                  <a:lnTo>
                    <a:pt x="83631" y="85680"/>
                  </a:lnTo>
                  <a:lnTo>
                    <a:pt x="115936" y="85680"/>
                  </a:lnTo>
                  <a:lnTo>
                    <a:pt x="115936" y="208515"/>
                  </a:lnTo>
                  <a:cubicBezTo>
                    <a:pt x="115936" y="220075"/>
                    <a:pt x="122101" y="230452"/>
                    <a:pt x="132014" y="235601"/>
                  </a:cubicBezTo>
                  <a:cubicBezTo>
                    <a:pt x="155325" y="247721"/>
                    <a:pt x="169818" y="271461"/>
                    <a:pt x="169818" y="297575"/>
                  </a:cubicBezTo>
                  <a:lnTo>
                    <a:pt x="169818" y="347149"/>
                  </a:lnTo>
                  <a:lnTo>
                    <a:pt x="29748" y="347149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15366F-F64A-416B-BB23-4058D8B9927C}"/>
                </a:ext>
              </a:extLst>
            </p:cNvPr>
            <p:cNvSpPr/>
            <p:nvPr/>
          </p:nvSpPr>
          <p:spPr>
            <a:xfrm>
              <a:off x="-1240059" y="2231185"/>
              <a:ext cx="941391" cy="941389"/>
            </a:xfrm>
            <a:custGeom>
              <a:avLst/>
              <a:gdLst>
                <a:gd name="connsiteX0" fmla="*/ 470820 w 941390"/>
                <a:gd name="connsiteY0" fmla="*/ 940979 h 941388"/>
                <a:gd name="connsiteX1" fmla="*/ 138207 w 941390"/>
                <a:gd name="connsiteY1" fmla="*/ 803431 h 941388"/>
                <a:gd name="connsiteX2" fmla="*/ 138207 w 941390"/>
                <a:gd name="connsiteY2" fmla="*/ 138207 h 941388"/>
                <a:gd name="connsiteX3" fmla="*/ 803433 w 941390"/>
                <a:gd name="connsiteY3" fmla="*/ 138207 h 941388"/>
                <a:gd name="connsiteX4" fmla="*/ 803433 w 941390"/>
                <a:gd name="connsiteY4" fmla="*/ 138207 h 941388"/>
                <a:gd name="connsiteX5" fmla="*/ 803433 w 941390"/>
                <a:gd name="connsiteY5" fmla="*/ 803431 h 941388"/>
                <a:gd name="connsiteX6" fmla="*/ 470820 w 941390"/>
                <a:gd name="connsiteY6" fmla="*/ 940979 h 941388"/>
                <a:gd name="connsiteX7" fmla="*/ 470820 w 941390"/>
                <a:gd name="connsiteY7" fmla="*/ 60391 h 941388"/>
                <a:gd name="connsiteX8" fmla="*/ 180478 w 941390"/>
                <a:gd name="connsiteY8" fmla="*/ 180460 h 941388"/>
                <a:gd name="connsiteX9" fmla="*/ 180478 w 941390"/>
                <a:gd name="connsiteY9" fmla="*/ 761152 h 941388"/>
                <a:gd name="connsiteX10" fmla="*/ 761171 w 941390"/>
                <a:gd name="connsiteY10" fmla="*/ 761152 h 941388"/>
                <a:gd name="connsiteX11" fmla="*/ 761171 w 941390"/>
                <a:gd name="connsiteY11" fmla="*/ 180460 h 941388"/>
                <a:gd name="connsiteX12" fmla="*/ 761171 w 941390"/>
                <a:gd name="connsiteY12" fmla="*/ 180460 h 941388"/>
                <a:gd name="connsiteX13" fmla="*/ 470820 w 941390"/>
                <a:gd name="connsiteY13" fmla="*/ 60391 h 94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90" h="941388">
                  <a:moveTo>
                    <a:pt x="470820" y="940979"/>
                  </a:moveTo>
                  <a:cubicBezTo>
                    <a:pt x="350366" y="940979"/>
                    <a:pt x="229912" y="895127"/>
                    <a:pt x="138207" y="803431"/>
                  </a:cubicBezTo>
                  <a:cubicBezTo>
                    <a:pt x="-45193" y="620031"/>
                    <a:pt x="-45193" y="321607"/>
                    <a:pt x="138207" y="138207"/>
                  </a:cubicBezTo>
                  <a:cubicBezTo>
                    <a:pt x="321616" y="-45193"/>
                    <a:pt x="620033" y="-45193"/>
                    <a:pt x="803433" y="138207"/>
                  </a:cubicBezTo>
                  <a:lnTo>
                    <a:pt x="803433" y="138207"/>
                  </a:lnTo>
                  <a:cubicBezTo>
                    <a:pt x="986834" y="321607"/>
                    <a:pt x="986834" y="620031"/>
                    <a:pt x="803433" y="803431"/>
                  </a:cubicBezTo>
                  <a:cubicBezTo>
                    <a:pt x="711737" y="895127"/>
                    <a:pt x="591283" y="940979"/>
                    <a:pt x="470820" y="940979"/>
                  </a:cubicBezTo>
                  <a:close/>
                  <a:moveTo>
                    <a:pt x="470820" y="60391"/>
                  </a:moveTo>
                  <a:cubicBezTo>
                    <a:pt x="365673" y="60391"/>
                    <a:pt x="260527" y="100411"/>
                    <a:pt x="180478" y="180460"/>
                  </a:cubicBezTo>
                  <a:cubicBezTo>
                    <a:pt x="20380" y="340557"/>
                    <a:pt x="20380" y="601055"/>
                    <a:pt x="180478" y="761152"/>
                  </a:cubicBezTo>
                  <a:cubicBezTo>
                    <a:pt x="340575" y="921250"/>
                    <a:pt x="601074" y="921250"/>
                    <a:pt x="761171" y="761152"/>
                  </a:cubicBezTo>
                  <a:cubicBezTo>
                    <a:pt x="921269" y="601055"/>
                    <a:pt x="921269" y="340557"/>
                    <a:pt x="761171" y="180460"/>
                  </a:cubicBezTo>
                  <a:lnTo>
                    <a:pt x="761171" y="180460"/>
                  </a:lnTo>
                  <a:cubicBezTo>
                    <a:pt x="681122" y="100420"/>
                    <a:pt x="575976" y="60391"/>
                    <a:pt x="470820" y="60391"/>
                  </a:cubicBez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8F49A-D4CF-4228-9DAE-AE2CDE33082D}"/>
                </a:ext>
              </a:extLst>
            </p:cNvPr>
            <p:cNvSpPr/>
            <p:nvPr/>
          </p:nvSpPr>
          <p:spPr>
            <a:xfrm>
              <a:off x="-1180314" y="2290919"/>
              <a:ext cx="705824" cy="704947"/>
            </a:xfrm>
            <a:custGeom>
              <a:avLst/>
              <a:gdLst>
                <a:gd name="connsiteX0" fmla="*/ 124822 w 705824"/>
                <a:gd name="connsiteY0" fmla="*/ 705157 h 704946"/>
                <a:gd name="connsiteX1" fmla="*/ 128745 w 705824"/>
                <a:gd name="connsiteY1" fmla="*/ 128747 h 704946"/>
                <a:gd name="connsiteX2" fmla="*/ 419017 w 705824"/>
                <a:gd name="connsiteY2" fmla="*/ 8705 h 704946"/>
                <a:gd name="connsiteX3" fmla="*/ 705174 w 705824"/>
                <a:gd name="connsiteY3" fmla="*/ 124833 h 704946"/>
                <a:gd name="connsiteX4" fmla="*/ 701242 w 705824"/>
                <a:gd name="connsiteY4" fmla="*/ 120699 h 704946"/>
                <a:gd name="connsiteX5" fmla="*/ 410970 w 705824"/>
                <a:gd name="connsiteY5" fmla="*/ 657 h 704946"/>
                <a:gd name="connsiteX6" fmla="*/ 120697 w 705824"/>
                <a:gd name="connsiteY6" fmla="*/ 120699 h 704946"/>
                <a:gd name="connsiteX7" fmla="*/ 120697 w 705824"/>
                <a:gd name="connsiteY7" fmla="*/ 701243 h 704946"/>
                <a:gd name="connsiteX8" fmla="*/ 124822 w 705824"/>
                <a:gd name="connsiteY8" fmla="*/ 705157 h 7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824" h="704946">
                  <a:moveTo>
                    <a:pt x="124822" y="705157"/>
                  </a:moveTo>
                  <a:cubicBezTo>
                    <a:pt x="-31204" y="544788"/>
                    <a:pt x="-29960" y="287452"/>
                    <a:pt x="128745" y="128747"/>
                  </a:cubicBezTo>
                  <a:cubicBezTo>
                    <a:pt x="208776" y="48716"/>
                    <a:pt x="313897" y="8705"/>
                    <a:pt x="419017" y="8705"/>
                  </a:cubicBezTo>
                  <a:cubicBezTo>
                    <a:pt x="522369" y="8705"/>
                    <a:pt x="625668" y="47472"/>
                    <a:pt x="705174" y="124833"/>
                  </a:cubicBezTo>
                  <a:cubicBezTo>
                    <a:pt x="703843" y="123466"/>
                    <a:pt x="702599" y="122048"/>
                    <a:pt x="701242" y="120699"/>
                  </a:cubicBezTo>
                  <a:cubicBezTo>
                    <a:pt x="621219" y="40677"/>
                    <a:pt x="516099" y="657"/>
                    <a:pt x="410970" y="657"/>
                  </a:cubicBezTo>
                  <a:cubicBezTo>
                    <a:pt x="305849" y="657"/>
                    <a:pt x="200729" y="40668"/>
                    <a:pt x="120697" y="120699"/>
                  </a:cubicBezTo>
                  <a:cubicBezTo>
                    <a:pt x="-39357" y="280753"/>
                    <a:pt x="-39357" y="541189"/>
                    <a:pt x="120697" y="701243"/>
                  </a:cubicBezTo>
                  <a:cubicBezTo>
                    <a:pt x="122046" y="702591"/>
                    <a:pt x="123456" y="703835"/>
                    <a:pt x="124822" y="705157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CCE0FE-7AD0-4939-A801-EEA545AC3F7A}"/>
                </a:ext>
              </a:extLst>
            </p:cNvPr>
            <p:cNvSpPr/>
            <p:nvPr/>
          </p:nvSpPr>
          <p:spPr>
            <a:xfrm>
              <a:off x="-1106020" y="2365241"/>
              <a:ext cx="807407" cy="807405"/>
            </a:xfrm>
            <a:custGeom>
              <a:avLst/>
              <a:gdLst>
                <a:gd name="connsiteX0" fmla="*/ 669395 w 807406"/>
                <a:gd name="connsiteY0" fmla="*/ 4142 h 807405"/>
                <a:gd name="connsiteX1" fmla="*/ 665822 w 807406"/>
                <a:gd name="connsiteY1" fmla="*/ 657 h 807405"/>
                <a:gd name="connsiteX2" fmla="*/ 662310 w 807406"/>
                <a:gd name="connsiteY2" fmla="*/ 662282 h 807405"/>
                <a:gd name="connsiteX3" fmla="*/ 329697 w 807406"/>
                <a:gd name="connsiteY3" fmla="*/ 799830 h 807405"/>
                <a:gd name="connsiteX4" fmla="*/ 657 w 807406"/>
                <a:gd name="connsiteY4" fmla="*/ 665759 h 807405"/>
                <a:gd name="connsiteX5" fmla="*/ 4168 w 807406"/>
                <a:gd name="connsiteY5" fmla="*/ 669358 h 807405"/>
                <a:gd name="connsiteX6" fmla="*/ 336781 w 807406"/>
                <a:gd name="connsiteY6" fmla="*/ 806906 h 807405"/>
                <a:gd name="connsiteX7" fmla="*/ 669395 w 807406"/>
                <a:gd name="connsiteY7" fmla="*/ 669358 h 807405"/>
                <a:gd name="connsiteX8" fmla="*/ 669395 w 807406"/>
                <a:gd name="connsiteY8" fmla="*/ 4142 h 8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406" h="807405">
                  <a:moveTo>
                    <a:pt x="669395" y="4142"/>
                  </a:moveTo>
                  <a:cubicBezTo>
                    <a:pt x="668212" y="2960"/>
                    <a:pt x="667013" y="1821"/>
                    <a:pt x="665822" y="657"/>
                  </a:cubicBezTo>
                  <a:cubicBezTo>
                    <a:pt x="845675" y="184346"/>
                    <a:pt x="844528" y="480064"/>
                    <a:pt x="662310" y="662282"/>
                  </a:cubicBezTo>
                  <a:cubicBezTo>
                    <a:pt x="570605" y="753987"/>
                    <a:pt x="450151" y="799830"/>
                    <a:pt x="329697" y="799830"/>
                  </a:cubicBezTo>
                  <a:cubicBezTo>
                    <a:pt x="210793" y="799830"/>
                    <a:pt x="91897" y="755116"/>
                    <a:pt x="657" y="665759"/>
                  </a:cubicBezTo>
                  <a:cubicBezTo>
                    <a:pt x="1830" y="666959"/>
                    <a:pt x="2977" y="668176"/>
                    <a:pt x="4168" y="669358"/>
                  </a:cubicBezTo>
                  <a:cubicBezTo>
                    <a:pt x="95873" y="761062"/>
                    <a:pt x="216327" y="806906"/>
                    <a:pt x="336781" y="806906"/>
                  </a:cubicBezTo>
                  <a:cubicBezTo>
                    <a:pt x="457236" y="806906"/>
                    <a:pt x="577690" y="761054"/>
                    <a:pt x="669395" y="669358"/>
                  </a:cubicBezTo>
                  <a:cubicBezTo>
                    <a:pt x="852804" y="485967"/>
                    <a:pt x="852804" y="187551"/>
                    <a:pt x="669395" y="4142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50928A-6A2C-424E-85E8-E34980FF8924}"/>
                </a:ext>
              </a:extLst>
            </p:cNvPr>
            <p:cNvSpPr/>
            <p:nvPr/>
          </p:nvSpPr>
          <p:spPr>
            <a:xfrm>
              <a:off x="-907952" y="2429194"/>
              <a:ext cx="565710" cy="698817"/>
            </a:xfrm>
            <a:custGeom>
              <a:avLst/>
              <a:gdLst>
                <a:gd name="connsiteX0" fmla="*/ 441403 w 565710"/>
                <a:gd name="connsiteY0" fmla="*/ 580561 h 698816"/>
                <a:gd name="connsiteX1" fmla="*/ 456141 w 565710"/>
                <a:gd name="connsiteY1" fmla="*/ 13039 h 698816"/>
                <a:gd name="connsiteX2" fmla="*/ 443242 w 565710"/>
                <a:gd name="connsiteY2" fmla="*/ 657 h 698816"/>
                <a:gd name="connsiteX3" fmla="*/ 429055 w 565710"/>
                <a:gd name="connsiteY3" fmla="*/ 563152 h 698816"/>
                <a:gd name="connsiteX4" fmla="*/ 657 w 565710"/>
                <a:gd name="connsiteY4" fmla="*/ 657991 h 698816"/>
                <a:gd name="connsiteX5" fmla="*/ 441403 w 565710"/>
                <a:gd name="connsiteY5" fmla="*/ 580561 h 69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710" h="698816">
                  <a:moveTo>
                    <a:pt x="441403" y="580561"/>
                  </a:moveTo>
                  <a:cubicBezTo>
                    <a:pt x="596456" y="423958"/>
                    <a:pt x="611203" y="169643"/>
                    <a:pt x="456141" y="13039"/>
                  </a:cubicBezTo>
                  <a:cubicBezTo>
                    <a:pt x="451920" y="8783"/>
                    <a:pt x="447603" y="4685"/>
                    <a:pt x="443242" y="657"/>
                  </a:cubicBezTo>
                  <a:cubicBezTo>
                    <a:pt x="596001" y="159178"/>
                    <a:pt x="584407" y="406251"/>
                    <a:pt x="429055" y="563152"/>
                  </a:cubicBezTo>
                  <a:cubicBezTo>
                    <a:pt x="310633" y="682756"/>
                    <a:pt x="146480" y="719221"/>
                    <a:pt x="657" y="657991"/>
                  </a:cubicBezTo>
                  <a:cubicBezTo>
                    <a:pt x="148976" y="730868"/>
                    <a:pt x="318400" y="704798"/>
                    <a:pt x="441403" y="580561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4F9274D-38CB-4440-80D6-44EEED48117D}"/>
                </a:ext>
              </a:extLst>
            </p:cNvPr>
            <p:cNvSpPr/>
            <p:nvPr/>
          </p:nvSpPr>
          <p:spPr>
            <a:xfrm>
              <a:off x="-1240059" y="2231176"/>
              <a:ext cx="824045" cy="912490"/>
            </a:xfrm>
            <a:custGeom>
              <a:avLst/>
              <a:gdLst>
                <a:gd name="connsiteX0" fmla="*/ 159207 w 824045"/>
                <a:gd name="connsiteY0" fmla="*/ 812057 h 912490"/>
                <a:gd name="connsiteX1" fmla="*/ 159207 w 824045"/>
                <a:gd name="connsiteY1" fmla="*/ 153611 h 912490"/>
                <a:gd name="connsiteX2" fmla="*/ 817655 w 824045"/>
                <a:gd name="connsiteY2" fmla="*/ 153611 h 912490"/>
                <a:gd name="connsiteX3" fmla="*/ 823470 w 824045"/>
                <a:gd name="connsiteY3" fmla="*/ 159574 h 912490"/>
                <a:gd name="connsiteX4" fmla="*/ 803433 w 824045"/>
                <a:gd name="connsiteY4" fmla="*/ 138207 h 912490"/>
                <a:gd name="connsiteX5" fmla="*/ 138207 w 824045"/>
                <a:gd name="connsiteY5" fmla="*/ 138207 h 912490"/>
                <a:gd name="connsiteX6" fmla="*/ 138207 w 824045"/>
                <a:gd name="connsiteY6" fmla="*/ 803432 h 912490"/>
                <a:gd name="connsiteX7" fmla="*/ 309050 w 824045"/>
                <a:gd name="connsiteY7" fmla="*/ 912449 h 912490"/>
                <a:gd name="connsiteX8" fmla="*/ 159207 w 824045"/>
                <a:gd name="connsiteY8" fmla="*/ 812057 h 91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4045" h="912490">
                  <a:moveTo>
                    <a:pt x="159207" y="812057"/>
                  </a:moveTo>
                  <a:cubicBezTo>
                    <a:pt x="-22328" y="630522"/>
                    <a:pt x="-22328" y="335145"/>
                    <a:pt x="159207" y="153611"/>
                  </a:cubicBezTo>
                  <a:cubicBezTo>
                    <a:pt x="340742" y="-27924"/>
                    <a:pt x="636128" y="-27924"/>
                    <a:pt x="817655" y="153611"/>
                  </a:cubicBezTo>
                  <a:cubicBezTo>
                    <a:pt x="819625" y="155581"/>
                    <a:pt x="821543" y="157578"/>
                    <a:pt x="823470" y="159574"/>
                  </a:cubicBezTo>
                  <a:cubicBezTo>
                    <a:pt x="817042" y="152306"/>
                    <a:pt x="810386" y="145160"/>
                    <a:pt x="803433" y="138207"/>
                  </a:cubicBezTo>
                  <a:cubicBezTo>
                    <a:pt x="620033" y="-45193"/>
                    <a:pt x="321616" y="-45193"/>
                    <a:pt x="138207" y="138207"/>
                  </a:cubicBezTo>
                  <a:cubicBezTo>
                    <a:pt x="-45193" y="321607"/>
                    <a:pt x="-45193" y="620031"/>
                    <a:pt x="138207" y="803432"/>
                  </a:cubicBezTo>
                  <a:cubicBezTo>
                    <a:pt x="188166" y="853391"/>
                    <a:pt x="246673" y="889706"/>
                    <a:pt x="309050" y="912449"/>
                  </a:cubicBezTo>
                  <a:cubicBezTo>
                    <a:pt x="254537" y="889777"/>
                    <a:pt x="203483" y="856324"/>
                    <a:pt x="159207" y="812057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E3115AB-0814-49B0-9C5C-EDCD75DEAA51}"/>
                </a:ext>
              </a:extLst>
            </p:cNvPr>
            <p:cNvSpPr/>
            <p:nvPr/>
          </p:nvSpPr>
          <p:spPr>
            <a:xfrm>
              <a:off x="-1101572" y="2370924"/>
              <a:ext cx="674298" cy="659410"/>
            </a:xfrm>
            <a:custGeom>
              <a:avLst/>
              <a:gdLst>
                <a:gd name="connsiteX0" fmla="*/ 623271 w 674298"/>
                <a:gd name="connsiteY0" fmla="*/ 659620 h 659409"/>
                <a:gd name="connsiteX1" fmla="*/ 657 w 674298"/>
                <a:gd name="connsiteY1" fmla="*/ 48742 h 659409"/>
                <a:gd name="connsiteX2" fmla="*/ 49189 w 674298"/>
                <a:gd name="connsiteY2" fmla="*/ 657 h 659409"/>
                <a:gd name="connsiteX3" fmla="*/ 674115 w 674298"/>
                <a:gd name="connsiteY3" fmla="*/ 617367 h 65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298" h="659409">
                  <a:moveTo>
                    <a:pt x="623271" y="659620"/>
                  </a:moveTo>
                  <a:lnTo>
                    <a:pt x="657" y="48742"/>
                  </a:lnTo>
                  <a:lnTo>
                    <a:pt x="49189" y="657"/>
                  </a:lnTo>
                  <a:lnTo>
                    <a:pt x="674115" y="617367"/>
                  </a:ln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89D837-6184-4C73-8773-DAFE6B747684}"/>
                </a:ext>
              </a:extLst>
            </p:cNvPr>
            <p:cNvSpPr/>
            <p:nvPr/>
          </p:nvSpPr>
          <p:spPr>
            <a:xfrm>
              <a:off x="-982343" y="2438231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23 w 496528"/>
                <a:gd name="connsiteY1" fmla="*/ 62149 h 498279"/>
                <a:gd name="connsiteX2" fmla="*/ 125691 w 496528"/>
                <a:gd name="connsiteY2" fmla="*/ 123948 h 498279"/>
                <a:gd name="connsiteX3" fmla="*/ 249928 w 496528"/>
                <a:gd name="connsiteY3" fmla="*/ 248019 h 498279"/>
                <a:gd name="connsiteX4" fmla="*/ 373483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197 w 496528"/>
                <a:gd name="connsiteY8" fmla="*/ 375058 h 498279"/>
                <a:gd name="connsiteX9" fmla="*/ 246960 w 496528"/>
                <a:gd name="connsiteY9" fmla="*/ 250979 h 498279"/>
                <a:gd name="connsiteX10" fmla="*/ 123414 w 496528"/>
                <a:gd name="connsiteY10" fmla="*/ 126216 h 498279"/>
                <a:gd name="connsiteX11" fmla="*/ 61878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23" y="62149"/>
                  </a:lnTo>
                  <a:lnTo>
                    <a:pt x="125691" y="123948"/>
                  </a:lnTo>
                  <a:lnTo>
                    <a:pt x="249928" y="248019"/>
                  </a:lnTo>
                  <a:lnTo>
                    <a:pt x="373483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197" y="375058"/>
                  </a:lnTo>
                  <a:lnTo>
                    <a:pt x="246960" y="250979"/>
                  </a:lnTo>
                  <a:lnTo>
                    <a:pt x="123414" y="126216"/>
                  </a:lnTo>
                  <a:lnTo>
                    <a:pt x="61878" y="63585"/>
                  </a:ln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61BD65-EBB2-4472-AED1-7CD595AE2398}"/>
                </a:ext>
              </a:extLst>
            </p:cNvPr>
            <p:cNvSpPr/>
            <p:nvPr/>
          </p:nvSpPr>
          <p:spPr>
            <a:xfrm>
              <a:off x="-1050754" y="2464967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32 w 496528"/>
                <a:gd name="connsiteY1" fmla="*/ 62149 h 498279"/>
                <a:gd name="connsiteX2" fmla="*/ 125691 w 496528"/>
                <a:gd name="connsiteY2" fmla="*/ 123939 h 498279"/>
                <a:gd name="connsiteX3" fmla="*/ 249937 w 496528"/>
                <a:gd name="connsiteY3" fmla="*/ 248019 h 498279"/>
                <a:gd name="connsiteX4" fmla="*/ 373491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206 w 496528"/>
                <a:gd name="connsiteY8" fmla="*/ 375058 h 498279"/>
                <a:gd name="connsiteX9" fmla="*/ 246968 w 496528"/>
                <a:gd name="connsiteY9" fmla="*/ 250979 h 498279"/>
                <a:gd name="connsiteX10" fmla="*/ 123414 w 496528"/>
                <a:gd name="connsiteY10" fmla="*/ 126216 h 498279"/>
                <a:gd name="connsiteX11" fmla="*/ 61887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32" y="62149"/>
                  </a:lnTo>
                  <a:lnTo>
                    <a:pt x="125691" y="123939"/>
                  </a:lnTo>
                  <a:lnTo>
                    <a:pt x="249937" y="248019"/>
                  </a:lnTo>
                  <a:lnTo>
                    <a:pt x="373491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206" y="375058"/>
                  </a:lnTo>
                  <a:lnTo>
                    <a:pt x="246968" y="250979"/>
                  </a:lnTo>
                  <a:lnTo>
                    <a:pt x="123414" y="126216"/>
                  </a:lnTo>
                  <a:lnTo>
                    <a:pt x="61887" y="63585"/>
                  </a:ln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B5AB55D5-3864-491D-A2F5-39459286EC49}"/>
              </a:ext>
            </a:extLst>
          </p:cNvPr>
          <p:cNvSpPr txBox="1">
            <a:spLocks/>
          </p:cNvSpPr>
          <p:nvPr/>
        </p:nvSpPr>
        <p:spPr>
          <a:xfrm>
            <a:off x="2050533" y="3774868"/>
            <a:ext cx="9146315" cy="246221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A </a:t>
            </a:r>
            <a:r>
              <a:rPr lang="en-US" sz="1600" b="1" kern="0" dirty="0" err="1">
                <a:solidFill>
                  <a:schemeClr val="bg1"/>
                </a:solidFill>
              </a:rPr>
              <a:t>ter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</a:rPr>
              <a:t>em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</a:rPr>
              <a:t>conta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  <a:endParaRPr lang="pt-PT" sz="1600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Pessoal sob qualquer grau de influência de álcool e drogas está proibido de entrar em qualquer instalação da Harsco.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Os efeitos das drogas e do álcool reduzem consideravelmente a capacidade de trabalhar com segurança.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Consulte seu médico se os medicamentos prescritos podem apresentar algum tipo de incompatibilidade com o seu trabalho.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No caso de seu desempenho ser afetado, consulte o seu supervisor ou comando direto.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PT" sz="1600" kern="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sz="1600" kern="0" dirty="0">
                <a:solidFill>
                  <a:schemeClr val="bg1"/>
                </a:solidFill>
              </a:rPr>
              <a:t>su supervisor o mando directo.</a:t>
            </a:r>
          </a:p>
        </p:txBody>
      </p:sp>
    </p:spTree>
    <p:extLst>
      <p:ext uri="{BB962C8B-B14F-4D97-AF65-F5344CB8AC3E}">
        <p14:creationId xmlns:p14="http://schemas.microsoft.com/office/powerpoint/2010/main" val="5688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AS REGRAS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43" y="890336"/>
            <a:ext cx="11481389" cy="4986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8733" y="890337"/>
            <a:ext cx="12210732" cy="50824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96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2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LOTO - Lock out Tag out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85860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PT" kern="0" dirty="0">
                <a:solidFill>
                  <a:schemeClr val="bg1"/>
                </a:solidFill>
              </a:rPr>
              <a:t>Respeitarei SEMPRE os procedimentos de consignação, bloqueio e verificação (teste de energia zero), bem como as autorizações necessárias.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97357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1">
            <a:extLst>
              <a:ext uri="{FF2B5EF4-FFF2-40B4-BE49-F238E27FC236}">
                <a16:creationId xmlns:a16="http://schemas.microsoft.com/office/drawing/2014/main" id="{BF261D28-A0ED-4F62-B467-FD8DB2EF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12" y="1761364"/>
            <a:ext cx="816004" cy="816004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B5F7575D-ACDD-4221-B1BE-1E03F7508D92}"/>
              </a:ext>
            </a:extLst>
          </p:cNvPr>
          <p:cNvSpPr txBox="1">
            <a:spLocks/>
          </p:cNvSpPr>
          <p:nvPr/>
        </p:nvSpPr>
        <p:spPr>
          <a:xfrm>
            <a:off x="2126548" y="4071027"/>
            <a:ext cx="8179825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A </a:t>
            </a:r>
            <a:r>
              <a:rPr lang="en-US" sz="1600" b="1" kern="0" dirty="0" err="1">
                <a:solidFill>
                  <a:schemeClr val="bg1"/>
                </a:solidFill>
              </a:rPr>
              <a:t>ter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</a:rPr>
              <a:t>em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</a:rPr>
              <a:t>conta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Eletricidade, linhas de processo pressurizadas, altas temperaturas, energia mecânica, incluindo molas e pressão hidráulica são os perigos mais frequentes encontrados de forma habitual nas nossas operações.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Certifique-se de ter o conhecimento e as autorizações necessárias para realizar tarefas que envolvem energia armazenada e ter as ferramentas e equipamentos de trabalho adequados para cumprir os procedimentos.</a:t>
            </a:r>
          </a:p>
        </p:txBody>
      </p:sp>
    </p:spTree>
    <p:extLst>
      <p:ext uri="{BB962C8B-B14F-4D97-AF65-F5344CB8AC3E}">
        <p14:creationId xmlns:p14="http://schemas.microsoft.com/office/powerpoint/2010/main" val="18809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AS REGRAS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840" y="881544"/>
            <a:ext cx="7505673" cy="5003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51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Gráfico 2">
            <a:extLst>
              <a:ext uri="{FF2B5EF4-FFF2-40B4-BE49-F238E27FC236}">
                <a16:creationId xmlns:a16="http://schemas.microsoft.com/office/drawing/2014/main" id="{F3BB1E5E-6CED-4A4C-A9E6-917A224AF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12" y="1759394"/>
            <a:ext cx="816004" cy="8160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3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pt-PT" sz="2800" b="1" dirty="0">
                <a:solidFill>
                  <a:schemeClr val="bg1"/>
                </a:solidFill>
              </a:rPr>
              <a:t>Dispositivos de Segurança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36265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PT" kern="0" dirty="0">
                <a:solidFill>
                  <a:schemeClr val="bg1"/>
                </a:solidFill>
              </a:rPr>
              <a:t>Eu SEMPRE certificarei de que nenhum dispositivo de segurança seja ignorado ou removido</a:t>
            </a:r>
            <a:r>
              <a:rPr lang="es-ES" kern="0" dirty="0">
                <a:solidFill>
                  <a:schemeClr val="bg1"/>
                </a:solidFill>
              </a:rPr>
              <a:t>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2D80AD3-D649-45DB-824C-399C10BA470F}"/>
              </a:ext>
            </a:extLst>
          </p:cNvPr>
          <p:cNvSpPr txBox="1">
            <a:spLocks/>
          </p:cNvSpPr>
          <p:nvPr/>
        </p:nvSpPr>
        <p:spPr>
          <a:xfrm>
            <a:off x="2123026" y="3872023"/>
            <a:ext cx="7020974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A </a:t>
            </a:r>
            <a:r>
              <a:rPr lang="en-US" sz="1600" b="1" kern="0" dirty="0" err="1">
                <a:solidFill>
                  <a:schemeClr val="bg1"/>
                </a:solidFill>
              </a:rPr>
              <a:t>ter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</a:rPr>
              <a:t>em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</a:rPr>
              <a:t>conta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Os dispositivos de segurança protegem a si e a outras pessoas.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NINGUÉM pode remover ou substituir um dispositivo de segurança.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É proibido o uso de equipamento de trabalho com os dispositivos de segurança removidos ou modificados.</a:t>
            </a:r>
          </a:p>
        </p:txBody>
      </p:sp>
    </p:spTree>
    <p:extLst>
      <p:ext uri="{BB962C8B-B14F-4D97-AF65-F5344CB8AC3E}">
        <p14:creationId xmlns:p14="http://schemas.microsoft.com/office/powerpoint/2010/main" val="36511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AS REGRAS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330" y="891411"/>
            <a:ext cx="7510671" cy="5007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5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4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Equipamentos de </a:t>
            </a:r>
            <a:r>
              <a:rPr lang="en-US" sz="2800" b="1" dirty="0" err="1">
                <a:solidFill>
                  <a:schemeClr val="bg1"/>
                </a:solidFill>
              </a:rPr>
              <a:t>Trabalho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4" y="2985560"/>
            <a:ext cx="5982589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PT" kern="0" dirty="0">
                <a:solidFill>
                  <a:schemeClr val="bg1"/>
                </a:solidFill>
              </a:rPr>
              <a:t>SÓ utilizarei equipamento de trabalho para as quais fui devidamente treinado e autorizado.</a:t>
            </a:r>
          </a:p>
          <a:p>
            <a:endParaRPr lang="pt-PT" kern="0" dirty="0">
              <a:solidFill>
                <a:schemeClr val="bg1"/>
              </a:solidFill>
            </a:endParaRPr>
          </a:p>
          <a:p>
            <a:endParaRPr lang="pt-PT" kern="0" dirty="0">
              <a:solidFill>
                <a:schemeClr val="bg1"/>
              </a:solidFill>
            </a:endParaRPr>
          </a:p>
          <a:p>
            <a:endParaRPr lang="pt-PT" kern="0" dirty="0">
              <a:solidFill>
                <a:schemeClr val="bg1"/>
              </a:solidFill>
            </a:endParaRPr>
          </a:p>
          <a:p>
            <a:endParaRPr lang="pt-PT" kern="0" dirty="0">
              <a:solidFill>
                <a:schemeClr val="bg1"/>
              </a:solidFill>
            </a:endParaRPr>
          </a:p>
          <a:p>
            <a:endParaRPr lang="pt-PT" kern="0" dirty="0">
              <a:solidFill>
                <a:schemeClr val="bg1"/>
              </a:solidFill>
            </a:endParaRPr>
          </a:p>
          <a:p>
            <a:endParaRPr lang="pt-PT" kern="0" dirty="0">
              <a:solidFill>
                <a:schemeClr val="bg1"/>
              </a:solidFill>
            </a:endParaRPr>
          </a:p>
          <a:p>
            <a:endParaRPr lang="pt-PT" kern="0" dirty="0">
              <a:solidFill>
                <a:schemeClr val="bg1"/>
              </a:solidFill>
            </a:endParaRPr>
          </a:p>
          <a:p>
            <a:r>
              <a:rPr lang="pt-PT" kern="0" dirty="0">
                <a:solidFill>
                  <a:schemeClr val="bg1"/>
                </a:solidFill>
              </a:rPr>
              <a:t> 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8">
            <a:extLst>
              <a:ext uri="{FF2B5EF4-FFF2-40B4-BE49-F238E27FC236}">
                <a16:creationId xmlns:a16="http://schemas.microsoft.com/office/drawing/2014/main" id="{50FAB72D-4C5F-4788-813F-32CF37DA6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705" y="1765794"/>
            <a:ext cx="794933" cy="794933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227CF1A-083C-474E-8EA9-5F59B774994B}"/>
              </a:ext>
            </a:extLst>
          </p:cNvPr>
          <p:cNvSpPr txBox="1">
            <a:spLocks/>
          </p:cNvSpPr>
          <p:nvPr/>
        </p:nvSpPr>
        <p:spPr>
          <a:xfrm>
            <a:off x="2091687" y="3910158"/>
            <a:ext cx="7510671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A </a:t>
            </a:r>
            <a:r>
              <a:rPr lang="en-US" sz="1600" b="1" kern="0" dirty="0" err="1">
                <a:solidFill>
                  <a:schemeClr val="bg1"/>
                </a:solidFill>
              </a:rPr>
              <a:t>ter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</a:rPr>
              <a:t>em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</a:rPr>
              <a:t>conta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Sob nenhuma circunstância você deve operar o equipamento se não tiver recebido formação.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Todos os funcionários da Harsco têm o direito de se recusar a operar equipamentos para os quais não foram devidamente treinados.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Se você já recebeu a formação, mas ainda tem dúvidas ou acha que precisa revisar algo, entre em contato com seu supervisor ou o seu chefe direto.</a:t>
            </a:r>
          </a:p>
        </p:txBody>
      </p:sp>
    </p:spTree>
    <p:extLst>
      <p:ext uri="{BB962C8B-B14F-4D97-AF65-F5344CB8AC3E}">
        <p14:creationId xmlns:p14="http://schemas.microsoft.com/office/powerpoint/2010/main" val="7684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AS REGRAS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75" y="890338"/>
            <a:ext cx="7491625" cy="4994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3" y="881544"/>
            <a:ext cx="12191997" cy="5000509"/>
          </a:xfrm>
          <a:prstGeom prst="rect">
            <a:avLst/>
          </a:prstGeom>
          <a:gradFill flip="none" rotWithShape="1">
            <a:gsLst>
              <a:gs pos="64000">
                <a:srgbClr val="000000"/>
              </a:gs>
              <a:gs pos="38000">
                <a:schemeClr val="tx1">
                  <a:alpha val="20000"/>
                </a:schemeClr>
              </a:gs>
              <a:gs pos="7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5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Procedimentos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Trabalho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54051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PT" kern="0" dirty="0">
                <a:solidFill>
                  <a:schemeClr val="bg1"/>
                </a:solidFill>
              </a:rPr>
              <a:t>Respeitarei SEMPRE os procedimentos de trabalho estabelecidos para a tarefa e não permitirei que ninguém trabalhe de forma insegura.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03180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5">
            <a:extLst>
              <a:ext uri="{FF2B5EF4-FFF2-40B4-BE49-F238E27FC236}">
                <a16:creationId xmlns:a16="http://schemas.microsoft.com/office/drawing/2014/main" id="{462F0883-2441-40F5-918D-B31521D13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491" y="1762050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CE8808C-7DC6-4CA0-8155-3F3A6C071B3D}"/>
              </a:ext>
            </a:extLst>
          </p:cNvPr>
          <p:cNvSpPr txBox="1">
            <a:spLocks/>
          </p:cNvSpPr>
          <p:nvPr/>
        </p:nvSpPr>
        <p:spPr>
          <a:xfrm>
            <a:off x="2091687" y="4218267"/>
            <a:ext cx="7269289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A </a:t>
            </a:r>
            <a:r>
              <a:rPr lang="en-US" sz="1600" b="1" kern="0" dirty="0" err="1">
                <a:solidFill>
                  <a:schemeClr val="bg1"/>
                </a:solidFill>
              </a:rPr>
              <a:t>ter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</a:rPr>
              <a:t>em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</a:rPr>
              <a:t>conta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Todas as atividades de rotina devem ter uma avaliação de risco atualizada e um procedimento de trabalho escrito.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Devo ser treinado e qualificado para executar qualquer uma das tarefas atribuídas a mim.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pt-PT" sz="1600" kern="0" dirty="0">
                <a:solidFill>
                  <a:schemeClr val="bg1"/>
                </a:solidFill>
              </a:rPr>
              <a:t>Atividades incomuns devem ter uma APR - Análise Prévia de Risco.</a:t>
            </a:r>
          </a:p>
        </p:txBody>
      </p:sp>
    </p:spTree>
    <p:extLst>
      <p:ext uri="{BB962C8B-B14F-4D97-AF65-F5344CB8AC3E}">
        <p14:creationId xmlns:p14="http://schemas.microsoft.com/office/powerpoint/2010/main" val="2099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Harsco Master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xSourceItemID xmlns="cac150c2-2aa6-4dcf-a941-edb466fd9174" xsi:nil="true"/>
    <AxSourceListID xmlns="cac150c2-2aa6-4dcf-a941-edb466fd91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23CFF4E9AD384CA53449E6451C0EAC" ma:contentTypeVersion="17" ma:contentTypeDescription="Create a new document." ma:contentTypeScope="" ma:versionID="66b026725cc069e467e89ff5693e9c4c">
  <xsd:schema xmlns:xsd="http://www.w3.org/2001/XMLSchema" xmlns:xs="http://www.w3.org/2001/XMLSchema" xmlns:p="http://schemas.microsoft.com/office/2006/metadata/properties" xmlns:ns2="cac150c2-2aa6-4dcf-a941-edb466fd9174" xmlns:ns3="17f70078-b9c5-440e-8038-fab613d82012" targetNamespace="http://schemas.microsoft.com/office/2006/metadata/properties" ma:root="true" ma:fieldsID="de6d502b303e3753aa5a128cb54a0e74" ns2:_="" ns3:_="">
    <xsd:import namespace="cac150c2-2aa6-4dcf-a941-edb466fd9174"/>
    <xsd:import namespace="17f70078-b9c5-440e-8038-fab613d82012"/>
    <xsd:element name="properties">
      <xsd:complexType>
        <xsd:sequence>
          <xsd:element name="documentManagement">
            <xsd:complexType>
              <xsd:all>
                <xsd:element ref="ns2:AxSourceListID" minOccurs="0"/>
                <xsd:element ref="ns2:AxSourceItem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c150c2-2aa6-4dcf-a941-edb466fd9174" elementFormDefault="qualified">
    <xsd:import namespace="http://schemas.microsoft.com/office/2006/documentManagement/types"/>
    <xsd:import namespace="http://schemas.microsoft.com/office/infopath/2007/PartnerControls"/>
    <xsd:element name="AxSourceListID" ma:index="8" nillable="true" ma:displayName="AxSourceListID" ma:hidden="true" ma:internalName="AxSourceListID">
      <xsd:simpleType>
        <xsd:restriction base="dms:Unknown"/>
      </xsd:simpleType>
    </xsd:element>
    <xsd:element name="AxSourceItemID" ma:index="9" nillable="true" ma:displayName="AxSourceItemID" ma:hidden="true" ma:internalName="AxSourceItemID">
      <xsd:simpleType>
        <xsd:restriction base="dms:Unknown"/>
      </xsd:simpleType>
    </xsd:element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f70078-b9c5-440e-8038-fab613d820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186EAD-BA27-4D00-BE5D-308B2AF6E672}">
  <ds:schemaRefs>
    <ds:schemaRef ds:uri="http://purl.org/dc/elements/1.1/"/>
    <ds:schemaRef ds:uri="http://schemas.microsoft.com/office/2006/metadata/properties"/>
    <ds:schemaRef ds:uri="cac150c2-2aa6-4dcf-a941-edb466fd917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7f70078-b9c5-440e-8038-fab613d8201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3418B72-D59F-402F-870B-85E347E33C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c150c2-2aa6-4dcf-a941-edb466fd9174"/>
    <ds:schemaRef ds:uri="17f70078-b9c5-440e-8038-fab613d820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449B41-25AC-47B9-B331-F442655F65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10582</TotalTime>
  <Words>1152</Words>
  <Application>Microsoft Office PowerPoint</Application>
  <PresentationFormat>Panorámica</PresentationFormat>
  <Paragraphs>119</Paragraphs>
  <Slides>17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Calibri</vt:lpstr>
      <vt:lpstr>Open Sans</vt:lpstr>
      <vt:lpstr>Swis721 BlkEx BT</vt:lpstr>
      <vt:lpstr>1_Harsco Master Slides</vt:lpstr>
      <vt:lpstr>Image</vt:lpstr>
      <vt:lpstr>Presentación de PowerPoint</vt:lpstr>
      <vt:lpstr>AGENDA</vt:lpstr>
      <vt:lpstr>Como?</vt:lpstr>
      <vt:lpstr>O Quê? </vt:lpstr>
      <vt:lpstr>AS REGRAS</vt:lpstr>
      <vt:lpstr>AS REGRAS</vt:lpstr>
      <vt:lpstr>AS REGRAS</vt:lpstr>
      <vt:lpstr>AS REGRAS</vt:lpstr>
      <vt:lpstr>AS REGRAS</vt:lpstr>
      <vt:lpstr>AS REGRAS</vt:lpstr>
      <vt:lpstr>AS REGRAS</vt:lpstr>
      <vt:lpstr>AS REGRAS</vt:lpstr>
      <vt:lpstr>AS REGRAS</vt:lpstr>
      <vt:lpstr>AS REGRAS</vt:lpstr>
      <vt:lpstr>Em caso de incumprimento:</vt:lpstr>
      <vt:lpstr>Porquê iCARE 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Steven Hargreaves</dc:creator>
  <cp:keywords/>
  <dc:description/>
  <cp:lastModifiedBy>De Las Heras, Ivan</cp:lastModifiedBy>
  <cp:revision>331</cp:revision>
  <dcterms:created xsi:type="dcterms:W3CDTF">2018-02-19T14:20:53Z</dcterms:created>
  <dcterms:modified xsi:type="dcterms:W3CDTF">2021-03-10T14:47:14Z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0x0101007623CFF4E9AD384CA53449E6451C0EAC</vt:lpwstr>
  </property>
</Properties>
</file>