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7B7C7C"/>
    <a:srgbClr val="808DA5"/>
    <a:srgbClr val="F6D334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014" autoAdjust="0"/>
  </p:normalViewPr>
  <p:slideViewPr>
    <p:cSldViewPr snapToGrid="0" snapToObjects="1" showGuides="1">
      <p:cViewPr varScale="1">
        <p:scale>
          <a:sx n="72" d="100"/>
          <a:sy n="72" d="100"/>
        </p:scale>
        <p:origin x="660" y="66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504516" y="1982738"/>
            <a:ext cx="5591484" cy="8790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defRPr sz="3200" b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dirty="0"/>
              <a:t>Regras Cardinais 2021</a:t>
            </a:r>
          </a:p>
          <a:p>
            <a:pPr>
              <a:defRPr sz="2667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dirty="0"/>
              <a:t>Nome do apresentador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504516" y="3079984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  <a:defRPr sz="2400"/>
            </a:pPr>
            <a:r>
              <a:rPr lang="pt-BR" b="1" dirty="0"/>
              <a:t>Título do Encontro</a:t>
            </a:r>
          </a:p>
          <a:p>
            <a:pPr>
              <a:lnSpc>
                <a:spcPct val="100000"/>
              </a:lnSpc>
              <a:defRPr sz="2400"/>
            </a:pPr>
            <a:r>
              <a:rPr lang="pt-BR" sz="2400" dirty="0"/>
              <a:t>Data</a:t>
            </a:r>
            <a:br>
              <a:rPr lang="pt-BR" sz="2400" dirty="0"/>
            </a:br>
            <a:r>
              <a:rPr lang="pt-BR" sz="2400" dirty="0"/>
              <a:t>Localização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6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662403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 b="1">
                <a:solidFill>
                  <a:schemeClr val="bg1"/>
                </a:solidFill>
              </a:defRPr>
            </a:pPr>
            <a:r>
              <a:rPr lang="pt-BR" sz="3200" dirty="0"/>
              <a:t>	EPI - Equipamento de Proteção 	Individual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SEMPRE usarei o EPI definido para a tarefa que realizo.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Você é responsável por manter e usar todos os EPIs designados para as tarefas que executa.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Se o EPI designado não estiver disponível, você tem o direito de se recusar a fazer a tarefa.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Se o seu EPI estiver danificado, entregue o seu EPI antigo e peça a substituição.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9116C93-1947-40E0-8E44-7CF2B187238D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3" y="1621971"/>
            <a:ext cx="5862183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7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2151" y="1846770"/>
            <a:ext cx="5185347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 b="1">
                <a:solidFill>
                  <a:schemeClr val="bg1"/>
                </a:solidFill>
              </a:defRPr>
            </a:pPr>
            <a:r>
              <a:rPr lang="pt-BR" sz="3200" dirty="0"/>
              <a:t>Comunicação</a:t>
            </a:r>
            <a:r>
              <a:rPr lang="pt-BR" dirty="0"/>
              <a:t> de Incidente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1960230" y="2952886"/>
            <a:ext cx="586218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SEMPRE irei relatar imediatamente todos os incidentes que testemunhar e irei cooperar totalmente em qualquer investigação.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32222" y="4081643"/>
            <a:ext cx="6894962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Todos os quase acidentes, danos materiais e lesões devem ser relatados imediatamente à liderança nas instalações da Harsco em que você se encontra.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Todos os incidentes devem passar por um processo de investigação para garantir que as medidas preventivas sejam definidas e implementadas, bem como compartilhadas dentro da Organização.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DC4C824-827D-4D8D-96E1-6018C2937340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C3D528-C8CC-4C5B-BD74-42F6B940A487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786157"/>
              </p:ext>
            </p:extLst>
          </p:nvPr>
        </p:nvGraphicFramePr>
        <p:xfrm>
          <a:off x="5105400" y="890337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Image" r:id="rId3" imgW="4937760" imgH="3474720" progId="Photoshop.Image.22">
                  <p:embed/>
                </p:oleObj>
              </mc:Choice>
              <mc:Fallback>
                <p:oleObj name="Image" r:id="rId3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890337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91376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8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9118" y="18467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 b="1">
                <a:solidFill>
                  <a:schemeClr val="bg1"/>
                </a:solidFill>
              </a:defRPr>
            </a:pPr>
            <a:r>
              <a:rPr lang="pt-BR" sz="3200" dirty="0"/>
              <a:t>"3 Pontos de Contato"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33644" y="2926727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SEMPRE usarei “</a:t>
            </a:r>
            <a:r>
              <a:rPr lang="pt-BR" b="1" dirty="0"/>
              <a:t>3 pontos de contato</a:t>
            </a:r>
            <a:r>
              <a:rPr lang="pt-BR" dirty="0"/>
              <a:t>” ao subir/descer  de equipamentos móveis, plataformas e escadas.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038672"/>
            <a:ext cx="6680858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Todos os funcionários devem usar os 3 pontos de contato o tempo todo ao subir e descer de equipamentos, plataformas e escadas.</a:t>
            </a:r>
          </a:p>
          <a:p>
            <a: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Você deve relatar todos os corrimãos/degraus/escadas danificadas e ausentes imediatamente ao seu gerente de linha e garantir a fixação adequada.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2929B8E-8034-4DFB-B50F-A5567099BE9A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1C07DF4-603A-4864-8A59-2F12D08525B3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72117"/>
            <a:ext cx="12186910" cy="5091012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9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 b="1">
                <a:solidFill>
                  <a:schemeClr val="bg1"/>
                </a:solidFill>
              </a:defRPr>
            </a:pPr>
            <a:r>
              <a:rPr lang="pt-BR" sz="3200" dirty="0"/>
              <a:t>Trabalho em Altura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34134" y="2920382"/>
            <a:ext cx="545936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SEMPRE usarei o equipamento adequado para a tarefa de trabalho em altura e irei garantir que ele seja inspecionado antes do uso.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87699" y="3936730"/>
            <a:ext cx="748906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Eu vou sempre seguir a hierarquia do processo de controles (eliminação, substituição, controles de engenharia e equipamentos de proteção individual) para garantir que tenho o equipamento certo para a tarefa.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O treinamento em altura é essencial para compreender todos os requisitos de proteção contra quedas e as opções de resgate específicas disponíveis.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Sempre verifique se o seu equipamento está em boas condições antes de iniciar a tarefa.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5C1F9D4-106E-47C6-AE06-EB54AC6F9BD9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Image" r:id="rId3" imgW="13714200" imgH="10222200" progId="Photoshop.Image.22">
                  <p:embed/>
                </p:oleObj>
              </mc:Choice>
              <mc:Fallback>
                <p:oleObj name="Image" r:id="rId3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10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4279" y="18467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 b="1">
                <a:solidFill>
                  <a:schemeClr val="bg1"/>
                </a:solidFill>
              </a:defRPr>
            </a:pPr>
            <a:r>
              <a:rPr lang="pt-BR" sz="3200" dirty="0"/>
              <a:t>Celular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6548" y="3023731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NUNCA usarei um telefone enquanto opero um equipamento ou dirijo um veiculo.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945168"/>
            <a:ext cx="6198263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Um celular de mão não deve ser usado enquanto você dirige, opera máquinas ou a planta de processamento.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Se você tiver que fazer/receber uma chamada, vá a um local seguro  e designado para fazê-lo.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6ABB899-EF96-4B9B-8959-5BFC22309B44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1AAA805-FD50-4A4C-8390-8E743F959BC0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0" y="172800"/>
            <a:ext cx="10024097" cy="632612"/>
          </a:xfrm>
        </p:spPr>
        <p:txBody>
          <a:bodyPr/>
          <a:lstStyle/>
          <a:p>
            <a:r>
              <a:rPr lang="pt-BR" dirty="0"/>
              <a:t>O QUE ACONTECE APÓS A QUEBRA DE UMA REGRA?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5" y="1294543"/>
            <a:ext cx="2488784" cy="3331264"/>
            <a:chOff x="674915" y="1294543"/>
            <a:chExt cx="2488784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pt-B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68842" y="2116923"/>
              <a:ext cx="2394857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lang="pt-BR" dirty="0"/>
                <a:t>Se parecer haver uma violação de uma Regra </a:t>
              </a:r>
              <a:r>
                <a:rPr lang="pt-BR" dirty="0" err="1"/>
                <a:t>Cardinal,uma</a:t>
              </a:r>
              <a:r>
                <a:rPr lang="pt-BR" dirty="0"/>
                <a:t> investigação completa será realizada.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pt-BR" dirty="0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  <a:defRPr sz="3200" b="1"/>
              </a:pPr>
              <a:r>
                <a:rPr lang="pt-BR" dirty="0"/>
                <a:t>1</a:t>
              </a:r>
              <a:endParaRPr lang="pt-BR" sz="3200" kern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pt-BR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2227266"/>
              <a:ext cx="2144490" cy="1921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lang="pt-BR" dirty="0"/>
                <a:t>Os resultados serão revisados por um membro sênior local, incluindo RH e Jurídico.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pt-BR" dirty="0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  <a:defRPr sz="3200" b="1"/>
              </a:pPr>
              <a:r>
                <a:rPr lang="pt-BR" dirty="0"/>
                <a:t>2</a:t>
              </a:r>
              <a:endParaRPr lang="pt-BR" sz="3200" kern="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10" y="1302144"/>
            <a:ext cx="2629872" cy="3324285"/>
            <a:chOff x="5943610" y="1302144"/>
            <a:chExt cx="2629872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pt-B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6106896" y="1959429"/>
              <a:ext cx="2466586" cy="253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lang="pt-BR" dirty="0"/>
                <a:t>Ao considerar as descobertas da investigação, um processo justo será seguido na determinação da ação disciplinar adequada.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pt-BR" dirty="0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  <a:defRPr sz="3200" b="1"/>
              </a:pPr>
              <a:r>
                <a:rPr lang="pt-BR" dirty="0"/>
                <a:t>3</a:t>
              </a:r>
              <a:endParaRPr lang="pt-BR" sz="3200" kern="0" dirty="0"/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B26BBCA-531D-4A51-8826-0BA977BECA45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D418AD0-85FD-44B5-9DC1-845F412AC573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PORQUE EU ME IMPORTO...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  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  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2530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sz="1600" dirty="0"/>
              <a:t>A aplicação das Regras Cardinais é mais um passo em demonstração de que você se preocupa com a segurança de todos.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06681" y="1593704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96193" y="2064147"/>
            <a:ext cx="1944087" cy="1915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sz="1600" dirty="0"/>
              <a:t>Você tem autoridade para interromper o trabalho se achar que não é seguro continuar.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02402" y="1631806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508457" y="1946670"/>
            <a:ext cx="1940585" cy="2226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sz="1600" dirty="0"/>
              <a:t>Com esta autoridade, você tem a responsabilidade de encontrar uma maneira segura de fazer a tarefa.</a:t>
            </a: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228600" y="5151669"/>
            <a:ext cx="71709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 sz="2200" b="1" i="1" u="sng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dirty="0"/>
              <a:t>Sempre há uma maneira segura de fazer as coisas!</a:t>
            </a:r>
            <a:endParaRPr lang="pt-BR" sz="2200" b="1" i="1" u="sng" kern="0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F0284FB-3154-41DE-BCDC-CB53204516F4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37AE742-D4D9-4A1B-BB18-C764700EAD98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6D947FF-5421-44E7-AB15-209F1A7F2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36642A7-3658-4CFA-B7B6-61BB82A71A16}"/>
              </a:ext>
            </a:extLst>
          </p:cNvPr>
          <p:cNvSpPr txBox="1"/>
          <p:nvPr/>
        </p:nvSpPr>
        <p:spPr>
          <a:xfrm>
            <a:off x="3889612" y="3667819"/>
            <a:ext cx="43536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DIFERENÇAS </a:t>
            </a:r>
            <a:r>
              <a:rPr lang="pt-BR" baseline="30000" dirty="0"/>
              <a:t>TM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0918D6-C991-476E-832C-D34BFFD434D5}"/>
              </a:ext>
            </a:extLst>
          </p:cNvPr>
          <p:cNvSpPr txBox="1"/>
          <p:nvPr/>
        </p:nvSpPr>
        <p:spPr>
          <a:xfrm>
            <a:off x="2762249" y="6236732"/>
            <a:ext cx="6667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2020 Harsco Corporation. Este documento e seu conteúdo são propriedade da Harsco Corporation.</a:t>
            </a:r>
          </a:p>
          <a:p>
            <a:pPr algn="ct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Qualquer divulgação ou cópia deste documento e seu conteúdo sem a aprovação prévia por escrito da Harsco Corporation é proibida.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116"/>
            <a:ext cx="4158006" cy="505622"/>
          </a:xfrm>
        </p:spPr>
        <p:txBody>
          <a:bodyPr/>
          <a:lstStyle/>
          <a:p>
            <a:r>
              <a:rPr lang="pt-BR" dirty="0"/>
              <a:t>AGENDA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7008758" cy="439816"/>
            <a:chOff x="906167" y="1481371"/>
            <a:chExt cx="5989497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21077"/>
              <a:ext cx="4895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 sz="2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lang="pt-BR" dirty="0"/>
                <a:t>Como a Harsco desenvolveu as Regras?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2" y="2186160"/>
            <a:ext cx="7043560" cy="439816"/>
            <a:chOff x="906167" y="1481371"/>
            <a:chExt cx="5997409" cy="4398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2077" y="1521077"/>
              <a:ext cx="48834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 sz="2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lang="pt-BR" dirty="0"/>
                <a:t>Quais são as Regras Cardinais da Harsco?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3" y="2801775"/>
            <a:ext cx="7075772" cy="432345"/>
            <a:chOff x="898255" y="1481371"/>
            <a:chExt cx="6509043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5" y="1488842"/>
              <a:ext cx="6479412" cy="394945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605230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2077" y="1511650"/>
              <a:ext cx="58852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 sz="2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lang="pt-BR" dirty="0"/>
                <a:t>O que acontece se uma Regra Cardinal for violada?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1" y="2822993"/>
            <a:ext cx="381000" cy="381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A45176A-9385-4C42-94CA-039947BDBD77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dirty="0"/>
              <a:t>FAZENDO UM MUNDO DE DIFERENÇA</a:t>
            </a:r>
            <a:r>
              <a:rPr baseline="30000" dirty="0"/>
              <a:t> TM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5AEE4C9-2969-4E32-B62B-5E4157D6713F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57725"/>
            <a:ext cx="2564876" cy="632612"/>
          </a:xfrm>
        </p:spPr>
        <p:txBody>
          <a:bodyPr/>
          <a:lstStyle/>
          <a:p>
            <a:r>
              <a:rPr lang="pt-BR" dirty="0"/>
              <a:t>COMO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90536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812940" y="1357683"/>
            <a:ext cx="60898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200" b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dirty="0"/>
              <a:t>AS REGRAS CARDINAIS DA HARSCO FORAM DESENVOLVIDAS A PARTIR DE: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46390" y="5021719"/>
            <a:ext cx="6195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b="1" dirty="0"/>
              <a:t>Essas regras não são procedimentos novos de controle de perigos; elas estão incorporadas em nossas práticas de trabalho há muitos anos.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224046"/>
            <a:chOff x="812940" y="2373826"/>
            <a:chExt cx="1701132" cy="2224046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582209"/>
              <a:ext cx="170113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600">
                  <a:solidFill>
                    <a:schemeClr val="bg1"/>
                  </a:solidFill>
                  <a:latin typeface="Open Sans" panose="020B0606030504020204"/>
                </a:defRPr>
              </a:pPr>
              <a:r>
                <a:rPr lang="pt-BR" sz="1500" dirty="0"/>
                <a:t>Revisão de riscos significativos nas operações da Harsco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pt-BR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40267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1" kern="120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lang="pt-BR" sz="1500" dirty="0"/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836654" y="2379736"/>
            <a:ext cx="1965082" cy="2589187"/>
            <a:chOff x="2836654" y="2379736"/>
            <a:chExt cx="1965082" cy="2589187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pt-BR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836654" y="3491595"/>
              <a:ext cx="196508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600">
                  <a:solidFill>
                    <a:schemeClr val="bg1"/>
                  </a:solidFill>
                  <a:latin typeface="Open Sans" panose="020B0606030504020204"/>
                </a:defRPr>
              </a:pPr>
              <a:r>
                <a:rPr lang="pt-BR" sz="1500" dirty="0"/>
                <a:t>Revisão de incidentes potencialmente fatais que ocorreram na Harsco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40267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1" kern="120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lang="pt-BR" sz="1500" dirty="0"/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200298"/>
            <a:chOff x="4910360" y="2379736"/>
            <a:chExt cx="2031462" cy="220029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64371"/>
              <a:ext cx="203146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600">
                  <a:solidFill>
                    <a:schemeClr val="bg1"/>
                  </a:solidFill>
                  <a:latin typeface="Open Sans" panose="020B0606030504020204"/>
                </a:defRPr>
              </a:pPr>
              <a:r>
                <a:rPr lang="pt-BR" sz="1500" dirty="0"/>
                <a:t>Benchmark - revisão de modelos de regras equivalentes em toda a indústria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pt-BR" dirty="0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40267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1" kern="120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lang="pt-BR" sz="1500" dirty="0"/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A64C3A5-D94D-4ED9-AFBC-7ED2D7E07C72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D15F180-0D84-4BA1-80B8-454AB4474C60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57725"/>
            <a:ext cx="4714188" cy="632612"/>
          </a:xfrm>
        </p:spPr>
        <p:txBody>
          <a:bodyPr/>
          <a:lstStyle/>
          <a:p>
            <a:r>
              <a:rPr lang="pt-BR" dirty="0"/>
              <a:t>O QUÊ 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-2" y="849020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6096000" cy="6918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b="1" dirty="0">
                <a:solidFill>
                  <a:srgbClr val="F6D334"/>
                </a:solidFill>
              </a:rPr>
              <a:t>Regras Cardinais </a:t>
            </a:r>
            <a:r>
              <a:rPr lang="pt-BR" dirty="0">
                <a:solidFill>
                  <a:schemeClr val="bg1"/>
                </a:solidFill>
              </a:rPr>
              <a:t>foram estabelecidas para ajudar a prevenir riscos potencialmente fatais na Harsco.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7" y="2532302"/>
            <a:ext cx="7450654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b="1" dirty="0">
                <a:solidFill>
                  <a:srgbClr val="F6D334"/>
                </a:solidFill>
              </a:rPr>
              <a:t>Usadas em conjunto </a:t>
            </a:r>
            <a:r>
              <a:rPr lang="pt-BR" dirty="0">
                <a:solidFill>
                  <a:schemeClr val="bg1"/>
                </a:solidFill>
              </a:rPr>
              <a:t>com os controles de risco de gestão, eles produzirão a forma mais segura de executar nossas atividades.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7609114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pt-BR" b="1" dirty="0">
                <a:solidFill>
                  <a:srgbClr val="F6D334"/>
                </a:solidFill>
              </a:rPr>
              <a:t>As Regras são controles de perigo </a:t>
            </a:r>
            <a:r>
              <a:rPr lang="pt-BR" dirty="0">
                <a:solidFill>
                  <a:schemeClr val="bg1"/>
                </a:solidFill>
              </a:rPr>
              <a:t>que devem ser seguidas por todos os funcionários, contratados, temporários e visitantes; além de serem pessoalmente responsáveis por cumpri-las.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6F735FF-0529-4C58-94B7-F2ADEFC0AF75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54066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1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869697"/>
            <a:ext cx="4953000" cy="56591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pPr>
            <a:r>
              <a:rPr lang="pt-BR" sz="3200" b="1" dirty="0"/>
              <a:t>	Álcool e Drogas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1856478" y="2997843"/>
            <a:ext cx="57188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SEMPRE me apresentarei para trabalhar em boas condições físicas e LIVRE de drogas e álcool.</a:t>
            </a:r>
            <a:endParaRPr lang="pt-BR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endParaRPr lang="pt-BR" dirty="0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74868"/>
            <a:ext cx="7287279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Pessoas afetadas por qualquer nível de álcool ou outras drogas não são permitidas nas instalações da Harsco. 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Os efeitos do álcool e de outras drogas podem reduzir sua capacidade de realizar o trabalho com segurança.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A prescrição de medicamentos também precisa ser considerada e discutida com seu médico. Se o seu desempenho pode ser afetado, a Harsco deve ser informada sobre isso.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88435E7-E2AB-4131-828F-4DEC367D4821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D8EF88B-111A-4069-905F-0AC1054CB598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2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842373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 b="1">
                <a:solidFill>
                  <a:schemeClr val="bg1"/>
                </a:solidFill>
              </a:defRPr>
            </a:pPr>
            <a:r>
              <a:rPr lang="pt-BR" sz="3200" dirty="0"/>
              <a:t>Bloqueio e Etiquetagem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SEMPRE seguirei o procedimento de bloqueio, etiquetagem, teste (energia zero) e irei obter as autorizações exigidas.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97357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4071027"/>
            <a:ext cx="7020975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Eletricidade, pressão e temperatura da linha de processo, energia mecânica, energia inerte e pressão hidráulica são perigos comuns encontrados em nossas operações.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Certifique-se de estar treinado e certificado para realizar atividades que envolvam energia e de possuir recursos para cumprir o procedimento.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08C7DED-A7DF-4F6E-B285-F71795E67B3E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C773F0F-8296-4C4C-AFAA-0636A8E0FAF3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3" y="1645423"/>
            <a:ext cx="6135535" cy="1089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3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6" y="1882650"/>
            <a:ext cx="5517445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 b="1">
                <a:solidFill>
                  <a:schemeClr val="bg1"/>
                </a:solidFill>
              </a:defRPr>
            </a:pPr>
            <a:r>
              <a:rPr lang="pt-BR" sz="3200" dirty="0"/>
              <a:t>Dispositivos de Segurança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091686" y="3002929"/>
            <a:ext cx="551744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SEMPRE irei garantir que nenhum dispositivo de segurança seja ignorado ou desativado.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3872023"/>
            <a:ext cx="5788522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Dispositivos de segurança existem para proteger você e outras pessoas.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Ninguém tem autoridade para desativar um dispositivo de segurança sem a avaliação de risco adequada e a permissão da liderança.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D08E183-4C36-4BF8-82BE-2A0565E8D864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BE5989C-6885-4E36-A58D-4929E23F0B1F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900398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4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8630" y="1859996"/>
            <a:ext cx="3427816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 b="1">
                <a:solidFill>
                  <a:schemeClr val="bg1"/>
                </a:solidFill>
              </a:defRPr>
            </a:pPr>
            <a:r>
              <a:rPr lang="pt-BR" sz="3200" dirty="0"/>
              <a:t>Equipamento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0942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SEMPRE operarei apenas equipamentos para os quais fui treinado e autorizado a usar.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614280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Você nunca deve operar equipamentos para os quais não foi treinado para usar.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Você tem o direito de se recusar a operar qualquer equipamento para o qual não tenha sido treinado para usar.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Se você foi treinado, mas acredita que precisa de uma atualização, deve solicitá-la.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EE1EA0-A23E-437B-864D-49EBCB70C476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B178857-4EC9-4AE3-B593-65F26D6687F8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REGRAS</a:t>
            </a:r>
            <a:endParaRPr lang="pt-BR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3" y="1621971"/>
            <a:ext cx="652245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dirty="0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  <a:defRPr sz="4800" b="1">
                <a:solidFill>
                  <a:schemeClr val="bg1"/>
                </a:solidFill>
              </a:defRPr>
            </a:pPr>
            <a:r>
              <a:rPr lang="pt-BR" dirty="0"/>
              <a:t>5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795" y="1882740"/>
            <a:ext cx="6045973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  <a:defRPr sz="2800" b="1">
                <a:solidFill>
                  <a:schemeClr val="bg1"/>
                </a:solidFill>
              </a:defRPr>
            </a:pPr>
            <a:r>
              <a:rPr lang="pt-BR" sz="3200" dirty="0"/>
              <a:t>Procedimentos Operacionais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54051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EU SEMPRE respeitarei o procedimento operacional para a tarefa que estou realizando </a:t>
            </a:r>
          </a:p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e irei intervir com qualquer pessoa que trabalhe </a:t>
            </a:r>
          </a:p>
          <a:p>
            <a:pPr>
              <a:defRPr>
                <a:solidFill>
                  <a:schemeClr val="bg1"/>
                </a:solidFill>
              </a:defRPr>
            </a:pPr>
            <a:r>
              <a:rPr lang="pt-BR" dirty="0"/>
              <a:t>de maneira insegura.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11114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317910"/>
            <a:ext cx="6237230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 sz="1600" b="1">
                <a:solidFill>
                  <a:schemeClr val="bg1"/>
                </a:solidFill>
              </a:defRPr>
            </a:pPr>
            <a:r>
              <a:rPr lang="pt-BR" dirty="0"/>
              <a:t>Notas: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Todas as atividades de rotina devem ter um procedimento atualizado com avaliação de risco.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Devo ser treinado e qualificado para fazer minha tarefa.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pPr>
            <a:r>
              <a:rPr lang="pt-BR" dirty="0"/>
              <a:t>As atividades não rotineiras devem sempre ter uma avaliação de risco.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BE5CAF9-131F-48FA-AE72-6336B90EDAA9}"/>
              </a:ext>
            </a:extLst>
          </p:cNvPr>
          <p:cNvSpPr txBox="1"/>
          <p:nvPr/>
        </p:nvSpPr>
        <p:spPr>
          <a:xfrm>
            <a:off x="872376" y="6249492"/>
            <a:ext cx="476166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FAZENDO UM MUNDO DE DIFERENÇA</a:t>
            </a:r>
            <a:r>
              <a:rPr lang="pt-BR" baseline="30000" dirty="0"/>
              <a:t> TM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ABA3092-1AD0-4D14-ACCF-05E12873EF00}"/>
              </a:ext>
            </a:extLst>
          </p:cNvPr>
          <p:cNvSpPr txBox="1"/>
          <p:nvPr/>
        </p:nvSpPr>
        <p:spPr>
          <a:xfrm>
            <a:off x="838200" y="6528112"/>
            <a:ext cx="733806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pt-BR" dirty="0"/>
              <a:t>© 2021 Harsco Corporation. TODOS OS DIREITOS reservados. Este documento e as informações aqui estabelecidas são propriedade da Harsco Corporation.</a:t>
            </a:r>
            <a:endParaRPr lang="pt-BR" sz="8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2582D0043A1647A183EE44C74D790B" ma:contentTypeVersion="13" ma:contentTypeDescription="Create a new document." ma:contentTypeScope="" ma:versionID="b51c703ad6e58c6a538077e2d769ef50">
  <xsd:schema xmlns:xsd="http://www.w3.org/2001/XMLSchema" xmlns:xs="http://www.w3.org/2001/XMLSchema" xmlns:p="http://schemas.microsoft.com/office/2006/metadata/properties" xmlns:ns3="7be226c3-a2b9-4662-a6b2-210f8517d66f" xmlns:ns4="4087859a-390c-4152-8b45-d8e82e562355" targetNamespace="http://schemas.microsoft.com/office/2006/metadata/properties" ma:root="true" ma:fieldsID="7ce8780076234445840ad3ce5399340e" ns3:_="" ns4:_="">
    <xsd:import namespace="7be226c3-a2b9-4662-a6b2-210f8517d66f"/>
    <xsd:import namespace="4087859a-390c-4152-8b45-d8e82e5623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e226c3-a2b9-4662-a6b2-210f8517d6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87859a-390c-4152-8b45-d8e82e56235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186EAD-BA27-4D00-BE5D-308B2AF6E672}">
  <ds:schemaRefs>
    <ds:schemaRef ds:uri="http://schemas.microsoft.com/office/infopath/2007/PartnerControls"/>
    <ds:schemaRef ds:uri="7be226c3-a2b9-4662-a6b2-210f8517d66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087859a-390c-4152-8b45-d8e82e56235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81C129-70C4-4862-A520-C793866537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e226c3-a2b9-4662-a6b2-210f8517d66f"/>
    <ds:schemaRef ds:uri="4087859a-390c-4152-8b45-d8e82e5623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8841</TotalTime>
  <Words>1510</Words>
  <Application>Microsoft Office PowerPoint</Application>
  <PresentationFormat>Widescreen</PresentationFormat>
  <Paragraphs>140</Paragraphs>
  <Slides>17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1_Harsco Master Slides</vt:lpstr>
      <vt:lpstr>Image</vt:lpstr>
      <vt:lpstr>Apresentação do PowerPoint</vt:lpstr>
      <vt:lpstr>AGENDA</vt:lpstr>
      <vt:lpstr>COMO ?</vt:lpstr>
      <vt:lpstr>O QUÊ ?</vt:lpstr>
      <vt:lpstr>AS REGRAS</vt:lpstr>
      <vt:lpstr>AS REGRAS</vt:lpstr>
      <vt:lpstr>AS REGRAS</vt:lpstr>
      <vt:lpstr>AS REGRAS</vt:lpstr>
      <vt:lpstr>AS REGRAS</vt:lpstr>
      <vt:lpstr>AS REGRAS</vt:lpstr>
      <vt:lpstr>AS REGRAS</vt:lpstr>
      <vt:lpstr>AS REGRAS</vt:lpstr>
      <vt:lpstr>AS REGRAS</vt:lpstr>
      <vt:lpstr>AS REGRAS</vt:lpstr>
      <vt:lpstr>O QUE ACONTECE APÓS A QUEBRA DE UMA REGRA?</vt:lpstr>
      <vt:lpstr>PORQUE EU ME IMPORTO...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Leite, Fernanda Venancio</cp:lastModifiedBy>
  <cp:revision>340</cp:revision>
  <dcterms:created xsi:type="dcterms:W3CDTF">2018-02-19T14:20:53Z</dcterms:created>
  <dcterms:modified xsi:type="dcterms:W3CDTF">2021-03-15T17:48:44Z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0x0101005D2582D0043A1647A183EE44C74D790B</vt:lpwstr>
  </property>
</Properties>
</file>