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E3864E-93BB-4EFD-8977-F17816846F72}" v="7" dt="2021-01-08T14:28:25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86" d="100"/>
          <a:sy n="86" d="100"/>
        </p:scale>
        <p:origin x="427" y="62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4563291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Kardinaalisäännöt 2021</a:t>
            </a:r>
          </a:p>
          <a:p>
            <a:r>
              <a:rPr lang="fi-FI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Esittäjän nimi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/>
              <a:t>Kokouksen aihe</a:t>
            </a:r>
            <a:br>
              <a:rPr lang="fi-FI" sz="2400" dirty="0"/>
            </a:br>
            <a:r>
              <a:rPr lang="fi-FI" sz="2400" dirty="0"/>
              <a:t>Päivämäärä</a:t>
            </a:r>
            <a:br>
              <a:rPr lang="fi-FI" sz="2400" dirty="0"/>
            </a:br>
            <a:r>
              <a:rPr lang="fi-FI" sz="2400" dirty="0"/>
              <a:t>Paikka</a:t>
            </a:r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2701" y="184174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	PPE – Henkilönsuojaimet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Käytän AINA työtehtäväni vaatimia henkilökohtaisia suojavarusteita.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Olet vastuussa kaikkien suorittamiisi tehtäviin tarkoitettujen henkilönsuojainten huollosta ja käytöstä.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Jos nimettyä henkilönsuojainta ei ole käytettävissä, sinulla on oikeus kieltäytyä suorittamasta tehtävää.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Jos henkilönsuojaimesi on vaurioitunut, luovuta vanha henkilönsuojaimesi ja pyydä tilalle uusi.</a:t>
            </a: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3" y="1621971"/>
            <a:ext cx="5982927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6" y="1914105"/>
            <a:ext cx="5356675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Vaaratilanteista ilmoittaminen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Ilmoitan AINA välittömästi kaikista todistamistani vaaratilanteista ja toimin täydessä yhteistyössä niiden selvitystyössä.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52596"/>
            <a:ext cx="663479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Kaikki läheltä piti -tilanteet, omaisuusvahingot ja loukkaantumisista on ilmoitettava välittömästi oman </a:t>
            </a:r>
            <a:r>
              <a:rPr lang="fi-FI" sz="1600" dirty="0" err="1">
                <a:solidFill>
                  <a:schemeClr val="bg1"/>
                </a:solidFill>
              </a:rPr>
              <a:t>Harsco</a:t>
            </a:r>
            <a:r>
              <a:rPr lang="fi-FI" sz="1600" dirty="0">
                <a:solidFill>
                  <a:schemeClr val="bg1"/>
                </a:solidFill>
              </a:rPr>
              <a:t>-toimipisteesi johdolle.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Kaikki vaaratilanteet on tutkittava, jotta voidaan varmistaa ennaltaehkäisevien toimenpiteiden määrittely ja toteutus sekä niiden jakaminen organisaation sisällä.</a:t>
            </a: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937760" imgH="3474720" progId="Photoshop.Image.22">
                  <p:embed/>
                </p:oleObj>
              </mc:Choice>
              <mc:Fallback>
                <p:oleObj name="Image" r:id="rId2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”3 kosketuspistettä”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Käytän aina ”</a:t>
            </a:r>
            <a:r>
              <a:rPr lang="fi-FI" b="1" dirty="0">
                <a:solidFill>
                  <a:schemeClr val="bg1"/>
                </a:solidFill>
              </a:rPr>
              <a:t>3 kosketuspistettä</a:t>
            </a:r>
            <a:r>
              <a:rPr lang="fi-FI" dirty="0">
                <a:solidFill>
                  <a:schemeClr val="bg1"/>
                </a:solidFill>
              </a:rPr>
              <a:t>” kun kiipeän koneisiin, tasanteille, portaille ja tikkaille ja poistun niistä.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24388"/>
            <a:ext cx="5888135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Kaikkien työntekijöiden on aina noudatettava 3 kosketuspistettä laitteita asennettaessa ja purettaessa.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Sinun on ilmoitettava kaikista vaurioituneista ja puuttuvista kaiteista / askelmista / portaista välittömästi linjajohtajallesi ja varmistettava niiden asianmukainen korjaaminen.</a:t>
            </a: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Korkealla tehtävä työ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Käytän AINA tehtävään sopivia laitteita työskennellessäni korkealla ja varmistan ennen käyttöä, että ne on tarkastettu.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8" y="3987530"/>
            <a:ext cx="7987223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Noudatan aina valvontaprosessien hierarkiaa (eliminointi, korvaaminen, tekninen ohjaus ja henkilökohtaiset suojavarusteet) varmistaakseni, että minulla on tehtävään sopivat välineet.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Korkealla tehtävän työn koulutus on välttämätöntä kaikkien putoamissuojavaatimusten ja erityisten pelastautumisvaihtoehtojen ymmärtämiseksi.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Tarkista aina ennen tehtävän aloittamista, että varusteesi ovat hyvässä kunnossa.</a:t>
            </a: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3714200" imgH="10222200" progId="Photoshop.Image.22">
                  <p:embed/>
                </p:oleObj>
              </mc:Choice>
              <mc:Fallback>
                <p:oleObj name="Image" r:id="rId2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Matkapuhelin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EN KOSKAAN käytä puhelinta käyttäessäni laitteita tai ajaessani ajoneuvoa työmaalla.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945168"/>
            <a:ext cx="6198263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Kädessä pidettävää matkapuhelinta ei saa käyttää ajoneuvoa ajettaessa tai konetta tai liikkuvaa laitosta käytettäessä.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Jos joudut soittamaan tai vastaamaan puheluun, siirry paikkaan, jossa se on turvallista.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184448"/>
            <a:ext cx="9340515" cy="632612"/>
          </a:xfrm>
        </p:spPr>
        <p:txBody>
          <a:bodyPr/>
          <a:lstStyle/>
          <a:p>
            <a:r>
              <a:rPr lang="fi-FI" sz="2800" dirty="0"/>
              <a:t>MITÄ TAPAHTUU SÄÄNNÖN RIKKOMISEN JÄLKEEN?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98846" cy="3331264"/>
            <a:chOff x="674915" y="1294543"/>
            <a:chExt cx="2498846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78904" y="1959429"/>
              <a:ext cx="2394857" cy="1613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fi-FI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Jos näyttää siltä, että kardinaalisääntöä on rikottu, asiasta suoritetaan perusteellinen tutkimus.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fi-FI" sz="3200" b="1"/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1959429"/>
              <a:ext cx="2144490" cy="1921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fi-FI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Paikallinen ylin johto, mukaan lukien henkilöstö- ja lakiosasto, käyvät tutkimuksen tulokset läpi.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fi-FI" sz="3200" b="1"/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394858" cy="3324285"/>
            <a:chOff x="5943610" y="1302144"/>
            <a:chExt cx="2394858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6106896" y="1959429"/>
              <a:ext cx="2096071" cy="25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fi-FI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Tutkimuksen tuloksia arvioitaessa noudatetaan oikeudenmukaista prosessia sopivan kurinpitotoimen määrittämisessä.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fi-FI" sz="3200" b="1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KOSKA VÄLITÄN...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fi-FI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Kardinaalisääntöjen soveltaminen on toinen askel, jolla osoitat välittäväsi kaikkien turvallisuudesta.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37313" y="1856014"/>
            <a:ext cx="1944087" cy="222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fi-FI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Sinulla on valtuudet keskeyttää työ, jos kyseisen tehtävän jatkaminen on mielestäsi vaarallista.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458952" y="1850104"/>
            <a:ext cx="1940585" cy="192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fi-FI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Tällä valtuudella sinulla on vastuu löytää turvallinen tapa suorittaa tehtävä.</a:t>
            </a: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434346" y="5114352"/>
            <a:ext cx="73500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fi-FI" sz="2200" b="1" i="1" u="sng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Aina on olemassa turvallinen tapa tehdä asioita!</a:t>
            </a: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ESITYSLISTA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5989497" cy="439816"/>
            <a:chOff x="906167" y="1481371"/>
            <a:chExt cx="5989497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43765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fi-FI" sz="2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Miten </a:t>
              </a:r>
              <a:r>
                <a:rPr lang="fi-FI" sz="20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Harsco</a:t>
              </a:r>
              <a:r>
                <a:rPr lang="fi-FI" sz="2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kehitti säännöt?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5997409" cy="439816"/>
            <a:chOff x="906167" y="1481371"/>
            <a:chExt cx="5997409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45159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fi-FI" sz="2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Mitkä ovat </a:t>
              </a:r>
              <a:r>
                <a:rPr lang="fi-FI" sz="20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Harscon</a:t>
              </a:r>
              <a:r>
                <a:rPr lang="fi-FI" sz="2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kardinaalisäännöt?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5997409" cy="432345"/>
            <a:chOff x="898255" y="1481371"/>
            <a:chExt cx="5997409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605230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53735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fi-FI" sz="2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Mitä tapahtuu, jos kardinaalisääntöä rikotaan?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HARSCON KARDINAALISÄÄNNÖT KEHITETTIIN: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726883" y="4990258"/>
            <a:ext cx="6195432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633115" y="5140699"/>
            <a:ext cx="628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i-FI" sz="15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Nämä säännöt eivät ole uusia vaarojen hallintatoimia, vaan ne ovat sisältyneet menettelyihimme ja työkäytäntöihimme monien vuosien ajan.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104518"/>
            <a:chOff x="812940" y="2373826"/>
            <a:chExt cx="1701132" cy="2104518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1500" dirty="0">
                  <a:solidFill>
                    <a:schemeClr val="bg1"/>
                  </a:solidFill>
                  <a:latin typeface="Open Sans" panose="020B0606030504020204"/>
                </a:rPr>
                <a:t>Katsaus merkittäviin riskeihin </a:t>
              </a:r>
              <a:r>
                <a:rPr lang="fi-FI" sz="1500" dirty="0" err="1">
                  <a:solidFill>
                    <a:schemeClr val="bg1"/>
                  </a:solidFill>
                  <a:latin typeface="Open Sans" panose="020B0606030504020204"/>
                </a:rPr>
                <a:t>Harscon</a:t>
              </a:r>
              <a:r>
                <a:rPr lang="fi-FI" sz="1500" dirty="0">
                  <a:solidFill>
                    <a:schemeClr val="bg1"/>
                  </a:solidFill>
                  <a:latin typeface="Open Sans" panose="020B0606030504020204"/>
                </a:rPr>
                <a:t> toiminnoissa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66288" y="2379736"/>
            <a:ext cx="1701133" cy="2606295"/>
            <a:chOff x="2966288" y="2379736"/>
            <a:chExt cx="1701133" cy="2606295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66288" y="3508703"/>
              <a:ext cx="170113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1500" dirty="0">
                  <a:solidFill>
                    <a:schemeClr val="bg1"/>
                  </a:solidFill>
                  <a:latin typeface="Open Sans" panose="020B0606030504020204"/>
                </a:rPr>
                <a:t>Katsaus </a:t>
              </a:r>
              <a:r>
                <a:rPr lang="fi-FI" sz="1500" dirty="0" err="1">
                  <a:solidFill>
                    <a:schemeClr val="bg1"/>
                  </a:solidFill>
                  <a:latin typeface="Open Sans" panose="020B0606030504020204"/>
                </a:rPr>
                <a:t>Harscolla</a:t>
              </a:r>
              <a:r>
                <a:rPr lang="fi-FI" sz="1500" dirty="0">
                  <a:solidFill>
                    <a:schemeClr val="bg1"/>
                  </a:solidFill>
                  <a:latin typeface="Open Sans" panose="020B0606030504020204"/>
                </a:rPr>
                <a:t> mahdollisesti tapahtuneisiin kuolemaan johtaneisiin tapauksiin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372392"/>
            <a:chOff x="4910360" y="2379736"/>
            <a:chExt cx="2031462" cy="23723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1500" dirty="0">
                  <a:solidFill>
                    <a:schemeClr val="bg1"/>
                  </a:solidFill>
                  <a:latin typeface="Open Sans" panose="020B0606030504020204"/>
                </a:rPr>
                <a:t>Vertailuarvo - vastaavien sääntömallien tarkastelu koko toimialalla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MITÄ?</a:t>
            </a:r>
            <a:br>
              <a:rPr lang="fi-FI" dirty="0"/>
            </a:br>
            <a:endParaRPr lang="fi-FI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096000" cy="6918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fi-FI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Kardinaalisäännöt </a:t>
            </a:r>
            <a:r>
              <a:rPr lang="fi-FI" dirty="0">
                <a:solidFill>
                  <a:schemeClr val="bg1"/>
                </a:solidFill>
                <a:latin typeface="Open Sans" panose="020B0606030504020204" pitchFamily="34" charset="0"/>
              </a:rPr>
              <a:t>on laadittu estämään mahdolliset kuolemaan johtavat riskit </a:t>
            </a:r>
            <a:r>
              <a:rPr lang="fi-FI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Harscolla</a:t>
            </a:r>
            <a:r>
              <a:rPr lang="fi-FI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528308"/>
            <a:ext cx="6473195" cy="69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fi-FI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Yhdessä </a:t>
            </a:r>
            <a:r>
              <a:rPr lang="fi-FI" dirty="0">
                <a:solidFill>
                  <a:schemeClr val="bg1"/>
                </a:solidFill>
                <a:latin typeface="Open Sans" panose="020B0606030504020204" pitchFamily="34" charset="0"/>
              </a:rPr>
              <a:t>riskienhallinnan kanssa käytettyinä ne tuottavat turvallisimman tavan suorittaa toimintojamme</a:t>
            </a:r>
            <a:r>
              <a:rPr lang="fi-FI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609114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fi-FI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Säännöt ovat vaarojen </a:t>
            </a:r>
            <a:r>
              <a:rPr lang="fi-FI" b="1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torjuntatoimia</a:t>
            </a:r>
            <a:r>
              <a:rPr lang="fi-FI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fi-FI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joita</a:t>
            </a:r>
            <a:r>
              <a:rPr lang="fi-FI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kaikki työntekijät, urakoitsijat, edustajat ja vierailijat voivat soveltaa; ja olla henkilökohtaisesti vastuussa niiden noudattamisesta.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SÄÄNNÖT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	Huumeet ja alkoholi </a:t>
            </a:r>
            <a:br>
              <a:rPr lang="fi-FI" sz="2800" dirty="0">
                <a:solidFill>
                  <a:schemeClr val="bg1"/>
                </a:solidFill>
              </a:rPr>
            </a:br>
            <a:r>
              <a:rPr lang="fi-FI" sz="2800" dirty="0">
                <a:solidFill>
                  <a:schemeClr val="bg1"/>
                </a:solidFill>
              </a:rPr>
              <a:t>	Työkuntoisuus 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6" y="2985560"/>
            <a:ext cx="4963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En KOSKAAN tule töihin alkoholin tai huumeiden vaikutuksen alaisena, vaan AINA työkuntoisena.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728727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Hiemankaan alkoholin tai muiden huumaavien aineiden vaikutuksen alaiset henkilöt eivät pääse </a:t>
            </a:r>
            <a:r>
              <a:rPr lang="fi-FI" sz="1600" dirty="0" err="1">
                <a:solidFill>
                  <a:schemeClr val="bg1"/>
                </a:solidFill>
              </a:rPr>
              <a:t>Harscon</a:t>
            </a:r>
            <a:r>
              <a:rPr lang="fi-FI" sz="1600" dirty="0">
                <a:solidFill>
                  <a:schemeClr val="bg1"/>
                </a:solidFill>
              </a:rPr>
              <a:t> tiloihin.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Alkoholin ja muiden huumaavien aineiden vaikutukset voivat heikentää kykyäsi työskennellä turvallisesti.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Myös reseptilääkkeet on harkittava ja keskusteltava lääkärisi kanssa. Jos ne voivat vaikuttaa suorituskykyysi, asiasta on ilmoitettava </a:t>
            </a:r>
            <a:r>
              <a:rPr lang="fi-FI" sz="1600" dirty="0" err="1">
                <a:solidFill>
                  <a:schemeClr val="bg1"/>
                </a:solidFill>
              </a:rPr>
              <a:t>Harscolle</a:t>
            </a:r>
            <a:r>
              <a:rPr lang="fi-FI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Lukitus ja merkintä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Noudatan AINA lukitus-, merkintä- ja käynnistyksen yrittämismenettelyä ja vaadittuja lupia.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702097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Sähkö, prosessiputken paine ja lämpötila, mekaaninen energia, jousienergia ja hydraulinen paine ovat yleisiä vaaroja toiminnoissamme.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Varmista, että olet koulutettu ja sertifioitu suorittamaan energiaan liittyviä toimenpiteitä ja että sinulla on resurssit noudattaa menettelytapaa.</a:t>
            </a: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Turvalaitteet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Varmistan AINA, ettei mitään turvalaitetta ole ohitettu tai poistettu toiminnasta.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578852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Turvalaitteet ovat sinun ja muiden suojaksi.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Kenelläkään ei ole valtuuksia ohittaa turvalaitetta ilman asianmukaista riskinarviointia ja johdon lupaa.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Laitteet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0942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Käytän AINOASTAAN laitteita, joiden käyttöön olen saanut koulutuksen ja valtuudet.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14280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Älä koskaan käytä laitteita, joita sinua ei ole koulutettu käyttämään.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Sinulla on oikeus kieltäytyä käyttämästä laitteita, joita sinua ei ole koulutettu käyttämään.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Jos sinun on koulutettu, mutta tarvitset mielestäsi tietojen päivittämistä, sinun tulee pyytää sitä.</a:t>
            </a: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SÄÄNNÖT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fi-FI" sz="48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fi-FI" sz="2800" b="1" dirty="0">
                <a:solidFill>
                  <a:schemeClr val="bg1"/>
                </a:solidFill>
              </a:rPr>
              <a:t>Toimintamenettelyt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54051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Noudatan AINA meneillään olevan työtehtäväni työohjetta ja puutun tilanteeseen, jos joku työskentelee vaarallisella tavalla.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426434"/>
            <a:ext cx="6237230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b="1" dirty="0">
                <a:solidFill>
                  <a:schemeClr val="bg1"/>
                </a:solidFill>
              </a:rPr>
              <a:t>Huomautuksia: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Kaikilla rutiinitoiminnoilla on oltava päivitetty menettely ja riskinarviointi.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Minulla on oltava koulutus ja pätevyys tehtäväni suorittamiseen.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schemeClr val="bg1"/>
                </a:solidFill>
              </a:rPr>
              <a:t>Muille kuin rutiinintoiminnoille on oltava riskinarviointi</a:t>
            </a: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12755C3E61F244964ED06E625C3300" ma:contentTypeVersion="13" ma:contentTypeDescription="Create a new document." ma:contentTypeScope="" ma:versionID="053792d14afa9c26b4532e51873531eb">
  <xsd:schema xmlns:xsd="http://www.w3.org/2001/XMLSchema" xmlns:xs="http://www.w3.org/2001/XMLSchema" xmlns:p="http://schemas.microsoft.com/office/2006/metadata/properties" xmlns:ns3="176314e4-0fab-4fc5-988f-21639fa2ae63" xmlns:ns4="aee729b8-2eb6-4749-8f5f-94f0c0a50b51" targetNamespace="http://schemas.microsoft.com/office/2006/metadata/properties" ma:root="true" ma:fieldsID="58b9baf29bfceddcfc78f5c7ff13eb69" ns3:_="" ns4:_="">
    <xsd:import namespace="176314e4-0fab-4fc5-988f-21639fa2ae63"/>
    <xsd:import namespace="aee729b8-2eb6-4749-8f5f-94f0c0a50b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314e4-0fab-4fc5-988f-21639fa2ae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729b8-2eb6-4749-8f5f-94f0c0a50b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aee729b8-2eb6-4749-8f5f-94f0c0a50b51"/>
    <ds:schemaRef ds:uri="http://purl.org/dc/terms/"/>
    <ds:schemaRef ds:uri="http://schemas.openxmlformats.org/package/2006/metadata/core-properties"/>
    <ds:schemaRef ds:uri="176314e4-0fab-4fc5-988f-21639fa2ae63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51F0D6-33BF-4BBF-AD44-3F55A1FF9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6314e4-0fab-4fc5-988f-21639fa2ae63"/>
    <ds:schemaRef ds:uri="aee729b8-2eb6-4749-8f5f-94f0c0a50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8752</TotalTime>
  <Words>773</Words>
  <Application>Microsoft Office PowerPoint</Application>
  <PresentationFormat>Bredbild</PresentationFormat>
  <Paragraphs>107</Paragraphs>
  <Slides>17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PowerPoint-presentation</vt:lpstr>
      <vt:lpstr>ESITYSLISTA</vt:lpstr>
      <vt:lpstr>MITEN?</vt:lpstr>
      <vt:lpstr>MITÄ? </vt:lpstr>
      <vt:lpstr>SÄÄNNÖT</vt:lpstr>
      <vt:lpstr>SÄÄNNÖT</vt:lpstr>
      <vt:lpstr>SÄÄNNÖT</vt:lpstr>
      <vt:lpstr>SÄÄNNÖT</vt:lpstr>
      <vt:lpstr>SÄÄNNÖT</vt:lpstr>
      <vt:lpstr>SÄÄNNÖT</vt:lpstr>
      <vt:lpstr>SÄÄNNÖT</vt:lpstr>
      <vt:lpstr>SÄÄNNÖT</vt:lpstr>
      <vt:lpstr>SÄÄNNÖT</vt:lpstr>
      <vt:lpstr>SÄÄNNÖT</vt:lpstr>
      <vt:lpstr>MITÄ TAPAHTUU SÄÄNNÖN RIKKOMISEN JÄLKEEN?</vt:lpstr>
      <vt:lpstr>KOSKA VÄLITÄN...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Maria Rasmusson</cp:lastModifiedBy>
  <cp:revision>316</cp:revision>
  <dcterms:created xsi:type="dcterms:W3CDTF">2018-02-19T14:20:53Z</dcterms:created>
  <dcterms:modified xsi:type="dcterms:W3CDTF">2021-03-30T08:14:15Z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0x0101005D12755C3E61F244964ED06E625C3300</vt:lpwstr>
  </property>
</Properties>
</file>