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E3864E-93BB-4EFD-8977-F17816846F72}" v="7" dt="2021-01-08T14:28:25.1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427" y="62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4563291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3200" b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Kardinalregler 2021</a:t>
            </a:r>
          </a:p>
          <a:p>
            <a:r>
              <a:rPr lang="nb-NO" sz="2667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Presentatørens navn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2400" b="1" dirty="0"/>
              <a:t>Møtetittel</a:t>
            </a:r>
            <a:br>
              <a:rPr lang="nb-NO" sz="2400" dirty="0"/>
            </a:br>
            <a:r>
              <a:rPr lang="nb-NO" sz="2400" dirty="0"/>
              <a:t>Dato</a:t>
            </a:r>
            <a:br>
              <a:rPr lang="nb-NO" sz="2400" dirty="0"/>
            </a:br>
            <a:r>
              <a:rPr lang="nb-NO" sz="2400" dirty="0"/>
              <a:t>Sted</a:t>
            </a:r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84422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 dirty="0">
                <a:solidFill>
                  <a:schemeClr val="bg1"/>
                </a:solidFill>
              </a:rPr>
              <a:t>	Personlig verneutstyr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Jeg kommer ALLTID til å bruke rett personlig verneutstyr for den oppgaven jeg skal utføre.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Du har ansvar for å ha tilgjengelig og bruke alt personlig verneutstyr som kreves for de oppgavene du utfører.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Hvis det påkrevde verneutstyret ikke er tilgjengelig, har du rett til å nekte å utføre oppgaven.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Hvis verneutstyret er skadet, lever det inn og be om nytt.</a:t>
            </a: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74351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 dirty="0">
                <a:solidFill>
                  <a:schemeClr val="bg1"/>
                </a:solidFill>
              </a:rPr>
              <a:t>Rapport for uønskede hendelser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Jeg kommer UMIDDELBART til å rapportere alle uønskede hendelser som jeg blir vitne til og samarbeide fullt ut i utredningsarbeidet.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Alle nesten-ulykker, materielle skader og personskader må umiddelbart rapporteres til ledelsen på det Harsco-anlegget der du arbeider.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Alle uønskede hendelser må undersøkes slik at man kan definere og implementere forebyggende tiltak, og dessuten må denne informasjonen deles i hele organisasjonen.</a:t>
            </a: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937760" imgH="3474720" progId="Photoshop.Image.22">
                  <p:embed/>
                </p:oleObj>
              </mc:Choice>
              <mc:Fallback>
                <p:oleObj name="Image" r:id="rId2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>
                <a:solidFill>
                  <a:schemeClr val="bg1"/>
                </a:solidFill>
              </a:rPr>
              <a:t>”Tre kontaktpunkter”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010655" y="2881481"/>
            <a:ext cx="534309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Jeg kommer ALLTID til å bruke </a:t>
            </a:r>
            <a:r>
              <a:rPr lang="nb-NO" b="1" dirty="0">
                <a:solidFill>
                  <a:schemeClr val="bg1"/>
                </a:solidFill>
              </a:rPr>
              <a:t>tre kontaktpunkter </a:t>
            </a:r>
            <a:r>
              <a:rPr lang="nb-NO" dirty="0">
                <a:solidFill>
                  <a:schemeClr val="bg1"/>
                </a:solidFill>
              </a:rPr>
              <a:t>når jeg går inn og ut av maskiner eller arbeider i plattformer, trapper og stiger.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8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Alle ansatte må overholde regelen om tre kontaktpunkter til enhver tid under montering og demontering av utstyr.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Du må umiddelbart rapportere alle skadde og manglende rekkverk/trinn/trapper til din overordnede og sørge for at det blir ordentlig utbedret.</a:t>
            </a: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>
                <a:solidFill>
                  <a:schemeClr val="bg1"/>
                </a:solidFill>
              </a:rPr>
              <a:t>Arbeid i høyden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Jeg kommer ALLTID til å bruke rett utstyr for oppgaven når jeg arbeider i høyden og sørge for at utstyret er kontrollert før jeg bruker det.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9" y="3987530"/>
            <a:ext cx="7489060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Jeg kommer alltid til å følge hierarkiet av kontrollprosesser (eliminering, utskiftning, tekniske kontroller og personlig verneutstyr) for å sikre at jeg har det rette utstyret for oppgaven.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Opplæring i å arbeide i høyden er avgjørende for å forstå alle krav om fallbeskyttelse og spesifikke redningsalternativer som finnes.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Kontroller alltid at utstyret ditt er i god stand før du tar fatt på en oppgave.</a:t>
            </a: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3714200" imgH="10222200" progId="Photoshop.Image.22">
                  <p:embed/>
                </p:oleObj>
              </mc:Choice>
              <mc:Fallback>
                <p:oleObj name="Image" r:id="rId2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>
                <a:solidFill>
                  <a:schemeClr val="bg1"/>
                </a:solidFill>
              </a:rPr>
              <a:t>Mobiltelefon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049007" y="2994226"/>
            <a:ext cx="586687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Jeg kommer ALDRI til å bruke en telefon når jeg betjener utstyr eller kjører et kjøretøy på arbeidsplassen.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945168"/>
            <a:ext cx="6198263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Det er ikke tillatt å bruke en håndholdt telefon når man kjører eller betjener maskineri eller et mobilt anlegg.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Hvis du må ta/motta en samtale, gå til et tilordnet sikkert sted for å gjøre det.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SKJER ETTER ET REGELBRUDD?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63335" cy="3331264"/>
            <a:chOff x="674915" y="1294543"/>
            <a:chExt cx="2463335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43393" y="1962781"/>
              <a:ext cx="2394857" cy="1613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nb-NO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Hvis det ser ut som det er begått brudd på en kardinalregel, vil det bli utført en full undersøkelse.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nb-NO" sz="3200" b="1"/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1962781"/>
              <a:ext cx="2144490" cy="1921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nb-NO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Resultatene vil bli gjennomgått av en lokal overordnet leder, inkludert HR og den juridiske avdelingen.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nb-NO" sz="3200" b="1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394858" cy="3324285"/>
            <a:chOff x="5943610" y="1302144"/>
            <a:chExt cx="2394858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106896" y="1959429"/>
              <a:ext cx="2060560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nb-NO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 gjennomgangen av resultatene fra undersøkelsen vil man anvende en rettferdig prosess for å fastslå passende </a:t>
              </a:r>
              <a:br>
                <a:rPr lang="nb-NO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nb-NO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disiplinære tiltak.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nb-NO" sz="3200" b="1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FORDI JEG BRYR MEG ...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253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nb-NO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Ved å følge kardinalreglene viser du at du bryr deg om alles sikkerhet.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37313" y="1847204"/>
            <a:ext cx="1944087" cy="222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har myndighet til å stoppe arbeidet hvis du føler deg utrygg ved å fortsette med en bestemt oppgave.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47730" y="1847204"/>
            <a:ext cx="1940585" cy="192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 denne myndigheten er det ditt ansvar å finne en sikker måte å utføre oppgaven på.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674915" y="5125239"/>
            <a:ext cx="67374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nb-NO" sz="2200" b="1" i="1" u="sng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finnes alltid en sikker måte å gjøre ting på!</a:t>
            </a: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6846285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487452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43765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nb-NO" sz="2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Hvorfor har Harsco utarbeidet disse reglene?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6854197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494455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5159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nb-NO" sz="20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Hva er Harscos kardinalregler?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3" y="2801775"/>
            <a:ext cx="6854197" cy="432345"/>
            <a:chOff x="898255" y="1481371"/>
            <a:chExt cx="5997409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494455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53735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nb-NO" sz="2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Hva skjer hvis noen begår brudd på en kardinalregel?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HVORDAN?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sz="2200" b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HARSCOS KARDINALREGLER BLE UTARBEIDET PÅ GRUNNLAG AV: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49773"/>
            <a:ext cx="6096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Disse reglene er ikke nye risikokontroller, de har vært en del av våre prosedyrer og arbeidspraksiser i mange år.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166073"/>
            <a:chOff x="812940" y="2373826"/>
            <a:chExt cx="1701132" cy="2166073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 sz="1600">
                  <a:solidFill>
                    <a:schemeClr val="bg1"/>
                  </a:solidFill>
                  <a:latin typeface="Open Sans" panose="020B0606030504020204"/>
                </a:rPr>
                <a:t>Gjennomgang av betydelige risikoer i Harscos virksomhet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452406"/>
            <a:chOff x="2966288" y="2379736"/>
            <a:chExt cx="1701133" cy="245240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 sz="1600">
                  <a:solidFill>
                    <a:schemeClr val="bg1"/>
                  </a:solidFill>
                  <a:latin typeface="Open Sans" panose="020B0606030504020204"/>
                </a:rPr>
                <a:t>Gjennomgang av hendelser med mulig dødelig utgang som har funnet sted i Harsco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449336"/>
            <a:chOff x="4910360" y="2379736"/>
            <a:chExt cx="2031462" cy="244933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b-NO" sz="1600">
                  <a:solidFill>
                    <a:schemeClr val="bg1"/>
                  </a:solidFill>
                  <a:latin typeface="Open Sans" panose="020B0606030504020204"/>
                </a:rPr>
                <a:t>Referanse – gjennomgang av tilsvarende regler i bransjen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400" b="1" i="0" u="none" strike="noStrike" cap="none" normalizeH="0" baseline="0" noProof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HVA?</a:t>
            </a:r>
            <a:br>
              <a:rPr lang="nb-NO"/>
            </a:br>
            <a:endParaRPr lang="nb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</a:rPr>
              <a:t>Vi har utarbeidet </a:t>
            </a:r>
            <a:r>
              <a:rPr lang="nb-NO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kardinalregler </a:t>
            </a: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</a:rPr>
              <a:t>for å bidra til å forhindre risikoer med mulig dødelig utgang i </a:t>
            </a:r>
            <a:r>
              <a:rPr lang="nb-NO" dirty="0" err="1">
                <a:solidFill>
                  <a:schemeClr val="bg1"/>
                </a:solidFill>
                <a:latin typeface="Open Sans" panose="020B0606030504020204" pitchFamily="34" charset="0"/>
              </a:rPr>
              <a:t>Harsco</a:t>
            </a: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2830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nb-NO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Brukt sammen </a:t>
            </a: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</a:rPr>
              <a:t>med kontroller for risikohåndtering vil de resultere i den sikreste måten å utføre </a:t>
            </a: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våre aktiviteter på.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nb-NO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Reglene er risikokontroller </a:t>
            </a: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</a:rPr>
              <a:t>som gjelder for alle ansatte, underleverandører, utleiepersonale og besøkende</a:t>
            </a:r>
            <a:r>
              <a:rPr lang="nb-NO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og de er også personlig ansvarlig for å følge dem.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 dirty="0">
                <a:solidFill>
                  <a:schemeClr val="bg1"/>
                </a:solidFill>
              </a:rPr>
              <a:t>	Alkohol og andre rusmidler 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>
                <a:solidFill>
                  <a:schemeClr val="bg1"/>
                </a:solidFill>
              </a:rPr>
              <a:t>	Arbeidsfør 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050533" y="3028553"/>
            <a:ext cx="542816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Jeg møter ALLTID på jobb i arbeidsfør tilstand og UTEN å være påvirket av alkohol eller andre rusmidler.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1960230" y="3720188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857826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 dirty="0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schemeClr val="bg1"/>
                </a:solidFill>
              </a:rPr>
              <a:t>Personer som er påvirket av alkohol eller andre rusmidler, skal ikke gis adgang til noen av </a:t>
            </a:r>
            <a:r>
              <a:rPr lang="nb-NO" sz="1600" dirty="0" err="1">
                <a:solidFill>
                  <a:schemeClr val="bg1"/>
                </a:solidFill>
              </a:rPr>
              <a:t>Harscos</a:t>
            </a:r>
            <a:r>
              <a:rPr lang="nb-NO" sz="1600" dirty="0">
                <a:solidFill>
                  <a:schemeClr val="bg1"/>
                </a:solidFill>
              </a:rPr>
              <a:t> anlegg.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schemeClr val="bg1"/>
                </a:solidFill>
              </a:rPr>
              <a:t>Effekten av alkohol og andre rusmidler kan redusere evnen til å utføre arbeidet på en sikker måte.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schemeClr val="bg1"/>
                </a:solidFill>
              </a:rPr>
              <a:t>Dette gjelder også reseptbelagt medisin. Rådfør deg med legen din om hva som gjelder. Hvis arbeidsinnsatsen din kan bli påvirket, bør du informere </a:t>
            </a:r>
            <a:r>
              <a:rPr lang="nb-NO" sz="1600" dirty="0" err="1">
                <a:solidFill>
                  <a:schemeClr val="bg1"/>
                </a:solidFill>
              </a:rPr>
              <a:t>Harsco</a:t>
            </a:r>
            <a:r>
              <a:rPr lang="nb-NO" sz="1600" dirty="0">
                <a:solidFill>
                  <a:schemeClr val="bg1"/>
                </a:solidFill>
              </a:rPr>
              <a:t> om det.</a:t>
            </a: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840884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535647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 dirty="0">
                <a:solidFill>
                  <a:schemeClr val="bg1"/>
                </a:solidFill>
              </a:rPr>
              <a:t>Utkobling, låsing og merking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Jeg følger ALLTID gjeldende rutiner for utkobling, låsing og merking når det er aktuelt.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12937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 dirty="0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schemeClr val="bg1"/>
                </a:solidFill>
              </a:rPr>
              <a:t>Elektrisitet, prosesslinjetrykk og -temperatur, mekanisk energi, fjærenergi og hydraulisk trykk er vanlige farer som finnes i vår virksomhet.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schemeClr val="bg1"/>
                </a:solidFill>
              </a:rPr>
              <a:t>Sørg for at du har fått opplæring i og er sertifisert til å utføre aktiviteter som involverer energi og at du har de rette ressursene for å overholde prosedyren.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>
                <a:solidFill>
                  <a:schemeClr val="bg1"/>
                </a:solidFill>
              </a:rPr>
              <a:t>Sikkerhetsutstyr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Jeg kontrollerer ALLTID at sikkerhetsutstyr ikke er forbi- eller utkoblet.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Sikkerhetsutstyr finnes for å beskytte deg og andre.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Ingen har myndighet til å forbi- eller utkoble sikkerhetsutstyr uten grundig risikovurdering og tillatelse fra ledelsen.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>
                <a:solidFill>
                  <a:schemeClr val="bg1"/>
                </a:solidFill>
              </a:rPr>
              <a:t>Utstyr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solidFill>
                  <a:schemeClr val="bg1"/>
                </a:solidFill>
              </a:rPr>
              <a:t>Jeg kommer BARE til å bruke utstyr som jeg har fått opplæring i og har tillatelse til å bruke.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Du bør aldri betjene utstyr som du ikke har fått opplæring i å bruke.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Du har rett til å nekte å betjene utstyr som du ikke har fått opplæring i å bruke.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Hvis du har fått opplæring, men føler at du trenger en oppfriskning, bør du be om det.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REGLENE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nb-NO" sz="4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nb-NO" sz="2800" b="1">
                <a:solidFill>
                  <a:schemeClr val="bg1"/>
                </a:solidFill>
              </a:rPr>
              <a:t>Driftsprosedyrer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6548" y="2944710"/>
            <a:ext cx="502885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Jeg kommer ALLTID til å respektere arbeidsinstruksen for den oppgaven jeg utfører og jeg kommer til å stoppe personer som arbeider på en usikker måte.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600" b="1">
                <a:solidFill>
                  <a:schemeClr val="bg1"/>
                </a:solidFill>
              </a:rPr>
              <a:t>Merknader: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Alle rutineaktiviteter må ha en oppdatert prosedyre og risikovurdering.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Jeg må ha fått opplæring og være kvalifisert til å utføre oppgaven.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b-NO" sz="1600">
                <a:solidFill>
                  <a:schemeClr val="bg1"/>
                </a:solidFill>
              </a:rPr>
              <a:t>Ikke-rutine aktiviteter må ha en risikovurdering.</a:t>
            </a: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12755C3E61F244964ED06E625C3300" ma:contentTypeVersion="13" ma:contentTypeDescription="Create a new document." ma:contentTypeScope="" ma:versionID="053792d14afa9c26b4532e51873531eb">
  <xsd:schema xmlns:xsd="http://www.w3.org/2001/XMLSchema" xmlns:xs="http://www.w3.org/2001/XMLSchema" xmlns:p="http://schemas.microsoft.com/office/2006/metadata/properties" xmlns:ns3="176314e4-0fab-4fc5-988f-21639fa2ae63" xmlns:ns4="aee729b8-2eb6-4749-8f5f-94f0c0a50b51" targetNamespace="http://schemas.microsoft.com/office/2006/metadata/properties" ma:root="true" ma:fieldsID="58b9baf29bfceddcfc78f5c7ff13eb69" ns3:_="" ns4:_="">
    <xsd:import namespace="176314e4-0fab-4fc5-988f-21639fa2ae63"/>
    <xsd:import namespace="aee729b8-2eb6-4749-8f5f-94f0c0a50b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314e4-0fab-4fc5-988f-21639fa2ae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729b8-2eb6-4749-8f5f-94f0c0a50b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186EAD-BA27-4D00-BE5D-308B2AF6E67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ee729b8-2eb6-4749-8f5f-94f0c0a50b51"/>
    <ds:schemaRef ds:uri="http://purl.org/dc/terms/"/>
    <ds:schemaRef ds:uri="http://schemas.openxmlformats.org/package/2006/metadata/core-properties"/>
    <ds:schemaRef ds:uri="176314e4-0fab-4fc5-988f-21639fa2ae63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51F0D6-33BF-4BBF-AD44-3F55A1FF9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6314e4-0fab-4fc5-988f-21639fa2ae63"/>
    <ds:schemaRef ds:uri="aee729b8-2eb6-4749-8f5f-94f0c0a50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9716</TotalTime>
  <Words>1044</Words>
  <Application>Microsoft Office PowerPoint</Application>
  <PresentationFormat>Bredbild</PresentationFormat>
  <Paragraphs>107</Paragraphs>
  <Slides>17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PowerPoint-presentation</vt:lpstr>
      <vt:lpstr>AGENDA</vt:lpstr>
      <vt:lpstr>HVORDAN?</vt:lpstr>
      <vt:lpstr>HVA? </vt:lpstr>
      <vt:lpstr>REGLENE</vt:lpstr>
      <vt:lpstr>REGLENE</vt:lpstr>
      <vt:lpstr>REGLENE</vt:lpstr>
      <vt:lpstr>REGLENE</vt:lpstr>
      <vt:lpstr>REGLENE</vt:lpstr>
      <vt:lpstr>REGLENE</vt:lpstr>
      <vt:lpstr>REGLENE</vt:lpstr>
      <vt:lpstr>REGLENE</vt:lpstr>
      <vt:lpstr>REGLENE</vt:lpstr>
      <vt:lpstr>REGLENE</vt:lpstr>
      <vt:lpstr>HVA SKJER ETTER ET REGELBRUDD?</vt:lpstr>
      <vt:lpstr>FORDI JEG BRYR MEG ...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Maria Rasmusson</cp:lastModifiedBy>
  <cp:revision>317</cp:revision>
  <dcterms:created xsi:type="dcterms:W3CDTF">2018-02-19T14:20:53Z</dcterms:created>
  <dcterms:modified xsi:type="dcterms:W3CDTF">2021-03-30T08:22:28Z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0x0101005D12755C3E61F244964ED06E625C3300</vt:lpwstr>
  </property>
</Properties>
</file>